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79" r:id="rId2"/>
    <p:sldId id="304" r:id="rId3"/>
    <p:sldId id="269" r:id="rId4"/>
    <p:sldId id="320" r:id="rId5"/>
    <p:sldId id="274" r:id="rId6"/>
    <p:sldId id="319" r:id="rId7"/>
    <p:sldId id="276" r:id="rId8"/>
    <p:sldId id="277" r:id="rId9"/>
    <p:sldId id="278" r:id="rId10"/>
    <p:sldId id="281" r:id="rId11"/>
    <p:sldId id="280" r:id="rId12"/>
    <p:sldId id="283" r:id="rId13"/>
    <p:sldId id="284" r:id="rId14"/>
    <p:sldId id="285" r:id="rId15"/>
    <p:sldId id="286" r:id="rId16"/>
    <p:sldId id="287" r:id="rId17"/>
    <p:sldId id="288" r:id="rId18"/>
    <p:sldId id="292" r:id="rId19"/>
    <p:sldId id="321" r:id="rId20"/>
    <p:sldId id="291" r:id="rId21"/>
    <p:sldId id="293" r:id="rId22"/>
    <p:sldId id="299" r:id="rId23"/>
    <p:sldId id="305" r:id="rId24"/>
    <p:sldId id="306" r:id="rId25"/>
    <p:sldId id="294" r:id="rId26"/>
    <p:sldId id="312" r:id="rId27"/>
    <p:sldId id="310" r:id="rId28"/>
    <p:sldId id="307" r:id="rId29"/>
    <p:sldId id="322" r:id="rId30"/>
    <p:sldId id="314" r:id="rId31"/>
    <p:sldId id="316" r:id="rId32"/>
    <p:sldId id="315" r:id="rId33"/>
    <p:sldId id="313" r:id="rId34"/>
    <p:sldId id="317" r:id="rId35"/>
    <p:sldId id="323" r:id="rId36"/>
  </p:sldIdLst>
  <p:sldSz cx="12192000" cy="6856413"/>
  <p:notesSz cx="12192000" cy="9779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9C3"/>
    <a:srgbClr val="5DABAE"/>
    <a:srgbClr val="2744AC"/>
    <a:srgbClr val="F1F5F9"/>
    <a:srgbClr val="1E40AF"/>
    <a:srgbClr val="1EA27F"/>
    <a:srgbClr val="0000B8"/>
    <a:srgbClr val="3B81F5"/>
    <a:srgbClr val="24BE96"/>
    <a:srgbClr val="152F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>
      <p:cViewPr>
        <p:scale>
          <a:sx n="100" d="100"/>
          <a:sy n="100" d="100"/>
        </p:scale>
        <p:origin x="1152" y="216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CC97E2-2AF5-40C9-85C1-B7CF93318588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62300" y="1222375"/>
            <a:ext cx="5867400" cy="33004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4706938"/>
            <a:ext cx="9753600" cy="38496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88463"/>
            <a:ext cx="5283200" cy="4905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9288463"/>
            <a:ext cx="5283200" cy="4905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BDF319-8E25-4114-89E2-8805859CC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47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50" b="1" i="0">
                <a:solidFill>
                  <a:srgbClr val="2D3748"/>
                </a:solidFill>
                <a:latin typeface="Montserrat"/>
                <a:cs typeface="Montserra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ts val="975"/>
              </a:lnSpc>
            </a:pPr>
            <a:r>
              <a:rPr spc="-75" dirty="0"/>
              <a:t>Made</a:t>
            </a:r>
            <a:r>
              <a:rPr spc="5" dirty="0"/>
              <a:t> </a:t>
            </a:r>
            <a:r>
              <a:rPr spc="-55" dirty="0"/>
              <a:t>with</a:t>
            </a:r>
            <a:r>
              <a:rPr spc="5" dirty="0"/>
              <a:t> </a:t>
            </a:r>
            <a:r>
              <a:rPr spc="-50" dirty="0"/>
              <a:t>Genspark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6A7280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ts val="1095"/>
              </a:lnSpc>
            </a:pPr>
            <a:r>
              <a:rPr spc="-70" dirty="0"/>
              <a:t>ML</a:t>
            </a:r>
            <a:r>
              <a:rPr spc="-10" dirty="0"/>
              <a:t> </a:t>
            </a:r>
            <a:r>
              <a:rPr spc="-45" dirty="0"/>
              <a:t>Project</a:t>
            </a:r>
            <a:r>
              <a:rPr spc="-10" dirty="0"/>
              <a:t> </a:t>
            </a:r>
            <a:r>
              <a:rPr spc="-35" dirty="0"/>
              <a:t>Lifecycle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09599" y="457199"/>
            <a:ext cx="76200" cy="923925"/>
          </a:xfrm>
          <a:custGeom>
            <a:avLst/>
            <a:gdLst/>
            <a:ahLst/>
            <a:cxnLst/>
            <a:rect l="l" t="t" r="r" b="b"/>
            <a:pathLst>
              <a:path w="76200" h="923925">
                <a:moveTo>
                  <a:pt x="76199" y="923924"/>
                </a:moveTo>
                <a:lnTo>
                  <a:pt x="0" y="923924"/>
                </a:lnTo>
                <a:lnTo>
                  <a:pt x="0" y="0"/>
                </a:lnTo>
                <a:lnTo>
                  <a:pt x="76199" y="0"/>
                </a:lnTo>
                <a:lnTo>
                  <a:pt x="76199" y="923924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50" b="1" i="0">
                <a:solidFill>
                  <a:srgbClr val="2D3748"/>
                </a:solidFill>
                <a:latin typeface="Montserrat"/>
                <a:cs typeface="Montserra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ts val="975"/>
              </a:lnSpc>
            </a:pPr>
            <a:r>
              <a:rPr spc="-75" dirty="0"/>
              <a:t>Made</a:t>
            </a:r>
            <a:r>
              <a:rPr spc="5" dirty="0"/>
              <a:t> </a:t>
            </a:r>
            <a:r>
              <a:rPr spc="-55" dirty="0"/>
              <a:t>with</a:t>
            </a:r>
            <a:r>
              <a:rPr spc="5" dirty="0"/>
              <a:t> </a:t>
            </a:r>
            <a:r>
              <a:rPr spc="-50" dirty="0"/>
              <a:t>Genspark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6A7280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ts val="1095"/>
              </a:lnSpc>
            </a:pPr>
            <a:r>
              <a:rPr spc="-70" dirty="0"/>
              <a:t>ML</a:t>
            </a:r>
            <a:r>
              <a:rPr spc="-10" dirty="0"/>
              <a:t> </a:t>
            </a:r>
            <a:r>
              <a:rPr spc="-45" dirty="0"/>
              <a:t>Project</a:t>
            </a:r>
            <a:r>
              <a:rPr spc="-10" dirty="0"/>
              <a:t> </a:t>
            </a:r>
            <a:r>
              <a:rPr spc="-35" dirty="0"/>
              <a:t>Lifecycle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50" b="1" i="0">
                <a:solidFill>
                  <a:srgbClr val="2D3748"/>
                </a:solidFill>
                <a:latin typeface="Montserrat"/>
                <a:cs typeface="Montserra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244599" y="1814576"/>
            <a:ext cx="4513580" cy="4551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0" i="0">
                <a:solidFill>
                  <a:schemeClr val="tx1"/>
                </a:solidFill>
                <a:latin typeface="Roboto Medium"/>
                <a:cs typeface="Roboto Medi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593780" y="1742651"/>
            <a:ext cx="4830445" cy="44634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0" i="0">
                <a:solidFill>
                  <a:schemeClr val="tx1"/>
                </a:solidFill>
                <a:latin typeface="Roboto Medium"/>
                <a:cs typeface="Roboto Medium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ts val="975"/>
              </a:lnSpc>
            </a:pPr>
            <a:r>
              <a:rPr spc="-75" dirty="0"/>
              <a:t>Made</a:t>
            </a:r>
            <a:r>
              <a:rPr spc="5" dirty="0"/>
              <a:t> </a:t>
            </a:r>
            <a:r>
              <a:rPr spc="-55" dirty="0"/>
              <a:t>with</a:t>
            </a:r>
            <a:r>
              <a:rPr spc="5" dirty="0"/>
              <a:t> </a:t>
            </a:r>
            <a:r>
              <a:rPr spc="-50" dirty="0"/>
              <a:t>Genspark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6A7280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ts val="1095"/>
              </a:lnSpc>
            </a:pPr>
            <a:r>
              <a:rPr spc="-70" dirty="0"/>
              <a:t>ML</a:t>
            </a:r>
            <a:r>
              <a:rPr spc="-10" dirty="0"/>
              <a:t> </a:t>
            </a:r>
            <a:r>
              <a:rPr spc="-45" dirty="0"/>
              <a:t>Project</a:t>
            </a:r>
            <a:r>
              <a:rPr spc="-10" dirty="0"/>
              <a:t> </a:t>
            </a:r>
            <a:r>
              <a:rPr spc="-35" dirty="0"/>
              <a:t>Lifecycle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50" b="1" i="0">
                <a:solidFill>
                  <a:srgbClr val="2D3748"/>
                </a:solidFill>
                <a:latin typeface="Montserrat"/>
                <a:cs typeface="Montserra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ts val="975"/>
              </a:lnSpc>
            </a:pPr>
            <a:r>
              <a:rPr spc="-75" dirty="0"/>
              <a:t>Made</a:t>
            </a:r>
            <a:r>
              <a:rPr spc="5" dirty="0"/>
              <a:t> </a:t>
            </a:r>
            <a:r>
              <a:rPr spc="-55" dirty="0"/>
              <a:t>with</a:t>
            </a:r>
            <a:r>
              <a:rPr spc="5" dirty="0"/>
              <a:t> </a:t>
            </a:r>
            <a:r>
              <a:rPr spc="-50" dirty="0"/>
              <a:t>Genspark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6A7280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ts val="1095"/>
              </a:lnSpc>
            </a:pPr>
            <a:r>
              <a:rPr spc="-70" dirty="0"/>
              <a:t>ML</a:t>
            </a:r>
            <a:r>
              <a:rPr spc="-10" dirty="0"/>
              <a:t> </a:t>
            </a:r>
            <a:r>
              <a:rPr spc="-45" dirty="0"/>
              <a:t>Project</a:t>
            </a:r>
            <a:r>
              <a:rPr spc="-10" dirty="0"/>
              <a:t> </a:t>
            </a:r>
            <a:r>
              <a:rPr spc="-35" dirty="0"/>
              <a:t>Lifecycle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ts val="975"/>
              </a:lnSpc>
            </a:pPr>
            <a:r>
              <a:rPr spc="-75" dirty="0"/>
              <a:t>Made</a:t>
            </a:r>
            <a:r>
              <a:rPr spc="5" dirty="0"/>
              <a:t> </a:t>
            </a:r>
            <a:r>
              <a:rPr spc="-55" dirty="0"/>
              <a:t>with</a:t>
            </a:r>
            <a:r>
              <a:rPr spc="5" dirty="0"/>
              <a:t> </a:t>
            </a:r>
            <a:r>
              <a:rPr spc="-50" dirty="0"/>
              <a:t>Genspark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6A7280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ts val="1095"/>
              </a:lnSpc>
            </a:pPr>
            <a:r>
              <a:rPr spc="-70" dirty="0"/>
              <a:t>ML</a:t>
            </a:r>
            <a:r>
              <a:rPr spc="-10" dirty="0"/>
              <a:t> </a:t>
            </a:r>
            <a:r>
              <a:rPr spc="-45" dirty="0"/>
              <a:t>Project</a:t>
            </a:r>
            <a:r>
              <a:rPr spc="-10" dirty="0"/>
              <a:t> </a:t>
            </a:r>
            <a:r>
              <a:rPr spc="-35" dirty="0"/>
              <a:t>Lifecycle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971550"/>
          </a:xfrm>
          <a:custGeom>
            <a:avLst/>
            <a:gdLst/>
            <a:ahLst/>
            <a:cxnLst/>
            <a:rect l="l" t="t" r="r" b="b"/>
            <a:pathLst>
              <a:path w="12192000" h="971550">
                <a:moveTo>
                  <a:pt x="12191999" y="971549"/>
                </a:moveTo>
                <a:lnTo>
                  <a:pt x="0" y="97154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971549"/>
                </a:lnTo>
                <a:close/>
              </a:path>
            </a:pathLst>
          </a:custGeom>
          <a:solidFill>
            <a:srgbClr val="3B81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4500" y="200753"/>
            <a:ext cx="11152961" cy="8308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50" b="1" i="0">
                <a:solidFill>
                  <a:srgbClr val="2D3748"/>
                </a:solidFill>
                <a:latin typeface="Montserrat"/>
                <a:cs typeface="Montserra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0833000" y="6445249"/>
            <a:ext cx="1066800" cy="135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ts val="975"/>
              </a:lnSpc>
            </a:pPr>
            <a:r>
              <a:rPr spc="-75" dirty="0"/>
              <a:t>Made</a:t>
            </a:r>
            <a:r>
              <a:rPr spc="5" dirty="0"/>
              <a:t> </a:t>
            </a:r>
            <a:r>
              <a:rPr spc="-55" dirty="0"/>
              <a:t>with</a:t>
            </a:r>
            <a:r>
              <a:rPr spc="5" dirty="0"/>
              <a:t> </a:t>
            </a:r>
            <a:r>
              <a:rPr spc="-50" dirty="0"/>
              <a:t>Genspark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44500" y="8166041"/>
            <a:ext cx="1189989" cy="1993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6A7280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ts val="1095"/>
              </a:lnSpc>
            </a:pPr>
            <a:r>
              <a:rPr spc="-70" dirty="0"/>
              <a:t>ML</a:t>
            </a:r>
            <a:r>
              <a:rPr spc="-10" dirty="0"/>
              <a:t> </a:t>
            </a:r>
            <a:r>
              <a:rPr spc="-45" dirty="0"/>
              <a:t>Project</a:t>
            </a:r>
            <a:r>
              <a:rPr spc="-10" dirty="0"/>
              <a:t> </a:t>
            </a:r>
            <a:r>
              <a:rPr spc="-35" dirty="0"/>
              <a:t>Lifecycle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slide" Target="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slide" Target="slide3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slide" Target="slide3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16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slide" Target="slide3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slide" Target="slid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slide" Target="slide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1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16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slide" Target="slide3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1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14.xml"/><Relationship Id="rId7" Type="http://schemas.openxmlformats.org/officeDocument/2006/relationships/slide" Target="slide12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11" Type="http://schemas.openxmlformats.org/officeDocument/2006/relationships/slide" Target="slide20.xml"/><Relationship Id="rId5" Type="http://schemas.openxmlformats.org/officeDocument/2006/relationships/slide" Target="slide7.xml"/><Relationship Id="rId10" Type="http://schemas.openxmlformats.org/officeDocument/2006/relationships/slide" Target="slide21.xml"/><Relationship Id="rId4" Type="http://schemas.openxmlformats.org/officeDocument/2006/relationships/slide" Target="slide15.xml"/><Relationship Id="rId9" Type="http://schemas.openxmlformats.org/officeDocument/2006/relationships/slide" Target="slide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6.sv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datavizproject.com/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s://www.data-to-viz.com/#histogra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6.svg"/><Relationship Id="rId5" Type="http://schemas.openxmlformats.org/officeDocument/2006/relationships/image" Target="../media/image17.png"/><Relationship Id="rId10" Type="http://schemas.openxmlformats.org/officeDocument/2006/relationships/image" Target="../media/image15.png"/><Relationship Id="rId4" Type="http://schemas.openxmlformats.org/officeDocument/2006/relationships/hyperlink" Target="https://datavizcatalogue.com/index.html" TargetMode="External"/><Relationship Id="rId9" Type="http://schemas.openxmlformats.org/officeDocument/2006/relationships/slide" Target="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4.png"/><Relationship Id="rId7" Type="http://schemas.openxmlformats.org/officeDocument/2006/relationships/slide" Target="slide3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8CEB1-50A8-2103-7DA3-39EBB543A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BDE1D22-302F-913D-FA15-D4AC5B7D8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257"/>
          </a:xfrm>
          <a:prstGeom prst="rect">
            <a:avLst/>
          </a:prstGeom>
        </p:spPr>
      </p:pic>
      <p:sp>
        <p:nvSpPr>
          <p:cNvPr id="17" name="object 3">
            <a:extLst>
              <a:ext uri="{FF2B5EF4-FFF2-40B4-BE49-F238E27FC236}">
                <a16:creationId xmlns:a16="http://schemas.microsoft.com/office/drawing/2014/main" id="{8B223D5A-6D31-B33F-55FA-D3BA632801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5445" y="2783550"/>
            <a:ext cx="11152961" cy="830843"/>
          </a:xfrm>
          <a:prstGeom prst="rect">
            <a:avLst/>
          </a:prstGeom>
        </p:spPr>
        <p:txBody>
          <a:bodyPr vert="horz" wrap="square" lIns="0" tIns="78368" rIns="0" bIns="0" rtlCol="0">
            <a:spAutoFit/>
          </a:bodyPr>
          <a:lstStyle/>
          <a:p>
            <a:pPr marL="162560">
              <a:lnSpc>
                <a:spcPct val="100000"/>
              </a:lnSpc>
              <a:spcBef>
                <a:spcPts val="100"/>
              </a:spcBef>
            </a:pPr>
            <a:r>
              <a:rPr sz="4850" spc="-434" dirty="0">
                <a:solidFill>
                  <a:srgbClr val="FFFFFF"/>
                </a:solidFill>
              </a:rPr>
              <a:t>The</a:t>
            </a:r>
            <a:r>
              <a:rPr sz="4850" spc="-185" dirty="0">
                <a:solidFill>
                  <a:srgbClr val="FFFFFF"/>
                </a:solidFill>
              </a:rPr>
              <a:t> </a:t>
            </a:r>
            <a:r>
              <a:rPr sz="4850" spc="-434" dirty="0">
                <a:solidFill>
                  <a:srgbClr val="FFFFFF"/>
                </a:solidFill>
              </a:rPr>
              <a:t>Machine</a:t>
            </a:r>
            <a:r>
              <a:rPr sz="4850" spc="-170" dirty="0">
                <a:solidFill>
                  <a:srgbClr val="FFFFFF"/>
                </a:solidFill>
              </a:rPr>
              <a:t> </a:t>
            </a:r>
            <a:r>
              <a:rPr sz="4850" spc="-409" dirty="0">
                <a:solidFill>
                  <a:srgbClr val="FFFFFF"/>
                </a:solidFill>
              </a:rPr>
              <a:t>Learning</a:t>
            </a:r>
            <a:r>
              <a:rPr sz="4850" spc="-175" dirty="0">
                <a:solidFill>
                  <a:srgbClr val="FFFFFF"/>
                </a:solidFill>
              </a:rPr>
              <a:t> </a:t>
            </a:r>
            <a:r>
              <a:rPr sz="4850" spc="-380" dirty="0">
                <a:solidFill>
                  <a:srgbClr val="FFFFFF"/>
                </a:solidFill>
              </a:rPr>
              <a:t>Project</a:t>
            </a:r>
            <a:r>
              <a:rPr sz="4850" spc="-170" dirty="0">
                <a:solidFill>
                  <a:srgbClr val="FFFFFF"/>
                </a:solidFill>
              </a:rPr>
              <a:t> </a:t>
            </a:r>
            <a:r>
              <a:rPr sz="4850" spc="-375" dirty="0">
                <a:solidFill>
                  <a:srgbClr val="FFFFFF"/>
                </a:solidFill>
              </a:rPr>
              <a:t>Lifecycle</a:t>
            </a:r>
            <a:endParaRPr sz="4850" dirty="0"/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2C78FE84-9667-4A4C-2357-1A190EC1E283}"/>
              </a:ext>
            </a:extLst>
          </p:cNvPr>
          <p:cNvSpPr/>
          <p:nvPr/>
        </p:nvSpPr>
        <p:spPr>
          <a:xfrm>
            <a:off x="4445845" y="3961606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5287FCC7-7C61-3305-5C6B-617729CB7909}"/>
              </a:ext>
            </a:extLst>
          </p:cNvPr>
          <p:cNvSpPr txBox="1"/>
          <p:nvPr/>
        </p:nvSpPr>
        <p:spPr>
          <a:xfrm>
            <a:off x="4442818" y="4398485"/>
            <a:ext cx="341630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spc="-40" dirty="0">
                <a:solidFill>
                  <a:srgbClr val="FFFFFF"/>
                </a:solidFill>
                <a:latin typeface="Roboto"/>
                <a:cs typeface="Roboto"/>
              </a:rPr>
              <a:t>Data</a:t>
            </a:r>
            <a:endParaRPr sz="1300">
              <a:latin typeface="Roboto"/>
              <a:cs typeface="Roboto"/>
            </a:endParaRPr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425F86A7-93E1-16F7-B613-1D299BD51021}"/>
              </a:ext>
            </a:extLst>
          </p:cNvPr>
          <p:cNvSpPr/>
          <p:nvPr/>
        </p:nvSpPr>
        <p:spPr>
          <a:xfrm>
            <a:off x="5275710" y="3967559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8">
            <a:extLst>
              <a:ext uri="{FF2B5EF4-FFF2-40B4-BE49-F238E27FC236}">
                <a16:creationId xmlns:a16="http://schemas.microsoft.com/office/drawing/2014/main" id="{BB13B439-FE7F-27A0-AAFD-238F6290C127}"/>
              </a:ext>
            </a:extLst>
          </p:cNvPr>
          <p:cNvSpPr txBox="1"/>
          <p:nvPr/>
        </p:nvSpPr>
        <p:spPr>
          <a:xfrm>
            <a:off x="5224612" y="4398485"/>
            <a:ext cx="576580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spc="-55" dirty="0">
                <a:solidFill>
                  <a:srgbClr val="FFFFFF"/>
                </a:solidFill>
                <a:latin typeface="Roboto"/>
                <a:cs typeface="Roboto"/>
              </a:rPr>
              <a:t>Process</a:t>
            </a:r>
            <a:endParaRPr sz="1300" dirty="0">
              <a:latin typeface="Roboto"/>
              <a:cs typeface="Roboto"/>
            </a:endParaRPr>
          </a:p>
        </p:txBody>
      </p:sp>
      <p:sp>
        <p:nvSpPr>
          <p:cNvPr id="22" name="object 9">
            <a:extLst>
              <a:ext uri="{FF2B5EF4-FFF2-40B4-BE49-F238E27FC236}">
                <a16:creationId xmlns:a16="http://schemas.microsoft.com/office/drawing/2014/main" id="{FDD3E46E-21BF-D49C-D67F-67946D722E05}"/>
              </a:ext>
            </a:extLst>
          </p:cNvPr>
          <p:cNvSpPr/>
          <p:nvPr/>
        </p:nvSpPr>
        <p:spPr>
          <a:xfrm>
            <a:off x="6265119" y="3961606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0">
            <a:extLst>
              <a:ext uri="{FF2B5EF4-FFF2-40B4-BE49-F238E27FC236}">
                <a16:creationId xmlns:a16="http://schemas.microsoft.com/office/drawing/2014/main" id="{E1855F62-8174-D26F-BFA0-77DA18C2B59E}"/>
              </a:ext>
            </a:extLst>
          </p:cNvPr>
          <p:cNvSpPr txBox="1"/>
          <p:nvPr/>
        </p:nvSpPr>
        <p:spPr>
          <a:xfrm>
            <a:off x="6232923" y="4398485"/>
            <a:ext cx="449580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spc="-50" dirty="0">
                <a:solidFill>
                  <a:srgbClr val="FFFFFF"/>
                </a:solidFill>
                <a:latin typeface="Roboto"/>
                <a:cs typeface="Roboto"/>
              </a:rPr>
              <a:t>Model</a:t>
            </a:r>
            <a:endParaRPr sz="1300">
              <a:latin typeface="Roboto"/>
              <a:cs typeface="Roboto"/>
            </a:endParaRPr>
          </a:p>
        </p:txBody>
      </p:sp>
      <p:sp>
        <p:nvSpPr>
          <p:cNvPr id="24" name="object 11">
            <a:extLst>
              <a:ext uri="{FF2B5EF4-FFF2-40B4-BE49-F238E27FC236}">
                <a16:creationId xmlns:a16="http://schemas.microsoft.com/office/drawing/2014/main" id="{97C5D277-261F-11A8-52F5-34C68B1FA24C}"/>
              </a:ext>
            </a:extLst>
          </p:cNvPr>
          <p:cNvSpPr/>
          <p:nvPr/>
        </p:nvSpPr>
        <p:spPr>
          <a:xfrm>
            <a:off x="7169102" y="3961712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2">
            <a:extLst>
              <a:ext uri="{FF2B5EF4-FFF2-40B4-BE49-F238E27FC236}">
                <a16:creationId xmlns:a16="http://schemas.microsoft.com/office/drawing/2014/main" id="{C99768BF-A8C0-8FD2-EC07-8292A19F04AA}"/>
              </a:ext>
            </a:extLst>
          </p:cNvPr>
          <p:cNvSpPr txBox="1"/>
          <p:nvPr/>
        </p:nvSpPr>
        <p:spPr>
          <a:xfrm>
            <a:off x="7113986" y="4398485"/>
            <a:ext cx="487045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spc="-40" dirty="0">
                <a:solidFill>
                  <a:srgbClr val="FFFFFF"/>
                </a:solidFill>
                <a:latin typeface="Roboto"/>
                <a:cs typeface="Roboto"/>
              </a:rPr>
              <a:t>Deploy</a:t>
            </a:r>
            <a:endParaRPr sz="13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9338449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11F44C-14AA-F75C-D789-4B9C2FCA1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5EE06E6-3D83-919A-B521-4346459B36D2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Data Quality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FD3D7B-6F77-60A7-EA69-BDE572A51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57266"/>
            <a:ext cx="7513920" cy="4632048"/>
          </a:xfrm>
          <a:prstGeom prst="rect">
            <a:avLst/>
          </a:prstGeom>
          <a:ln w="12700">
            <a:solidFill>
              <a:srgbClr val="DDD9C3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69129B0-3037-BFE8-826A-5DF5B356CFEC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bject 11">
            <a:extLst>
              <a:ext uri="{FF2B5EF4-FFF2-40B4-BE49-F238E27FC236}">
                <a16:creationId xmlns:a16="http://schemas.microsoft.com/office/drawing/2014/main" id="{067A711C-E557-2104-B163-426C856122CF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A2D83DAC-3CAB-616D-F473-34D5AB69BA04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88A95627-806B-35D9-4994-42FF433AAEB2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4E31738D-D25C-FFFC-84A1-D97AC73CDADE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3" name="object 5">
            <a:extLst>
              <a:ext uri="{FF2B5EF4-FFF2-40B4-BE49-F238E27FC236}">
                <a16:creationId xmlns:a16="http://schemas.microsoft.com/office/drawing/2014/main" id="{BB3299A6-2E52-C1A3-B317-7E56B3396978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24" name="object 8">
            <a:extLst>
              <a:ext uri="{FF2B5EF4-FFF2-40B4-BE49-F238E27FC236}">
                <a16:creationId xmlns:a16="http://schemas.microsoft.com/office/drawing/2014/main" id="{849CD307-C2CF-108B-E0A6-61E547FBD8D4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50B0EB-EB19-2EC8-0C76-C720A595B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1" y="1957266"/>
            <a:ext cx="3886200" cy="2948192"/>
          </a:xfrm>
          <a:prstGeom prst="rect">
            <a:avLst/>
          </a:prstGeom>
          <a:ln w="12700">
            <a:solidFill>
              <a:srgbClr val="DDD9C3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A0A82A-08DE-A03C-15FB-10C949A48196}"/>
              </a:ext>
            </a:extLst>
          </p:cNvPr>
          <p:cNvSpPr txBox="1"/>
          <p:nvPr/>
        </p:nvSpPr>
        <p:spPr>
          <a:xfrm>
            <a:off x="523875" y="1448363"/>
            <a:ext cx="2828925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indent="-342900" algn="l">
              <a:spcBef>
                <a:spcPts val="135"/>
              </a:spcBef>
              <a:buFont typeface="Wingdings" panose="05000000000000000000" pitchFamily="2" charset="2"/>
              <a:buChar char="Ø"/>
            </a:pPr>
            <a:r>
              <a:rPr lang="en-US" sz="1950" b="1" spc="-125" dirty="0">
                <a:solidFill>
                  <a:srgbClr val="3B81F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Interpolation in details:</a:t>
            </a:r>
          </a:p>
        </p:txBody>
      </p:sp>
      <p:pic>
        <p:nvPicPr>
          <p:cNvPr id="2" name="Graphic 1" descr="Back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672E676D-E3C9-9EE5-957A-653F645F1D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D33EE41-B431-7822-776C-A82E6A0FDB22}"/>
              </a:ext>
            </a:extLst>
          </p:cNvPr>
          <p:cNvSpPr/>
          <p:nvPr/>
        </p:nvSpPr>
        <p:spPr>
          <a:xfrm>
            <a:off x="2649119" y="515986"/>
            <a:ext cx="495888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B374FA3F-EB8E-05DD-70C5-3FABAB9E08CF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317729AC-3BD5-979B-84E5-5DE493436D0D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496789F-E4AC-3D92-DDA9-C7FC161D6A25}"/>
              </a:ext>
            </a:extLst>
          </p:cNvPr>
          <p:cNvSpPr/>
          <p:nvPr/>
        </p:nvSpPr>
        <p:spPr>
          <a:xfrm flipH="1">
            <a:off x="2648727" y="522336"/>
            <a:ext cx="991525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48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52D1E4-F9A0-9B3C-1E3D-F7E680FCE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EB6479F-7C27-056D-75AB-48588C4783B1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Data Quality</a:t>
            </a: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F7D7BF8E-D5DD-D34B-B65A-7F3B64BB4006}"/>
              </a:ext>
            </a:extLst>
          </p:cNvPr>
          <p:cNvSpPr/>
          <p:nvPr/>
        </p:nvSpPr>
        <p:spPr>
          <a:xfrm>
            <a:off x="638177" y="1615621"/>
            <a:ext cx="2069238" cy="533400"/>
          </a:xfrm>
          <a:prstGeom prst="roundRect">
            <a:avLst/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Outliers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0E70EDF-73B7-6ACF-F273-2D68C838027A}"/>
              </a:ext>
            </a:extLst>
          </p:cNvPr>
          <p:cNvGrpSpPr/>
          <p:nvPr/>
        </p:nvGrpSpPr>
        <p:grpSpPr>
          <a:xfrm>
            <a:off x="1220370" y="2296462"/>
            <a:ext cx="9751261" cy="3341754"/>
            <a:chOff x="681501" y="2296462"/>
            <a:chExt cx="9751261" cy="334175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F526EE7-152C-F5C1-478A-0115FE99D090}"/>
                </a:ext>
              </a:extLst>
            </p:cNvPr>
            <p:cNvGrpSpPr/>
            <p:nvPr/>
          </p:nvGrpSpPr>
          <p:grpSpPr>
            <a:xfrm>
              <a:off x="681501" y="2297256"/>
              <a:ext cx="3332149" cy="3340960"/>
              <a:chOff x="681501" y="2297256"/>
              <a:chExt cx="3332149" cy="334096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C85F298-0F61-EF19-019B-9A00922542CB}"/>
                  </a:ext>
                </a:extLst>
              </p:cNvPr>
              <p:cNvGrpSpPr/>
              <p:nvPr/>
            </p:nvGrpSpPr>
            <p:grpSpPr>
              <a:xfrm>
                <a:off x="681501" y="2297256"/>
                <a:ext cx="3332149" cy="533400"/>
                <a:chOff x="681501" y="2297256"/>
                <a:chExt cx="3332149" cy="533400"/>
              </a:xfrm>
            </p:grpSpPr>
            <p:sp>
              <p:nvSpPr>
                <p:cNvPr id="39" name="object 9">
                  <a:extLst>
                    <a:ext uri="{FF2B5EF4-FFF2-40B4-BE49-F238E27FC236}">
                      <a16:creationId xmlns:a16="http://schemas.microsoft.com/office/drawing/2014/main" id="{10876D6D-961A-4BBD-16C0-83B88FF7DF84}"/>
                    </a:ext>
                  </a:extLst>
                </p:cNvPr>
                <p:cNvSpPr/>
                <p:nvPr/>
              </p:nvSpPr>
              <p:spPr>
                <a:xfrm>
                  <a:off x="681501" y="2297256"/>
                  <a:ext cx="3332149" cy="53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1600" h="723900">
                      <a:moveTo>
                        <a:pt x="5128201" y="723899"/>
                      </a:moveTo>
                      <a:lnTo>
                        <a:pt x="53397" y="723899"/>
                      </a:lnTo>
                      <a:lnTo>
                        <a:pt x="49681" y="723533"/>
                      </a:lnTo>
                      <a:lnTo>
                        <a:pt x="14085" y="704507"/>
                      </a:lnTo>
                      <a:lnTo>
                        <a:pt x="0" y="670502"/>
                      </a:lnTo>
                      <a:lnTo>
                        <a:pt x="0" y="666749"/>
                      </a:lnTo>
                      <a:lnTo>
                        <a:pt x="0" y="53397"/>
                      </a:lnTo>
                      <a:lnTo>
                        <a:pt x="19392" y="14085"/>
                      </a:lnTo>
                      <a:lnTo>
                        <a:pt x="53397" y="0"/>
                      </a:lnTo>
                      <a:lnTo>
                        <a:pt x="5128201" y="0"/>
                      </a:lnTo>
                      <a:lnTo>
                        <a:pt x="5167513" y="19392"/>
                      </a:lnTo>
                      <a:lnTo>
                        <a:pt x="5181599" y="53397"/>
                      </a:lnTo>
                      <a:lnTo>
                        <a:pt x="5181599" y="670502"/>
                      </a:lnTo>
                      <a:lnTo>
                        <a:pt x="5162206" y="709814"/>
                      </a:lnTo>
                      <a:lnTo>
                        <a:pt x="5131917" y="723533"/>
                      </a:lnTo>
                      <a:lnTo>
                        <a:pt x="5128201" y="723899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pic>
              <p:nvPicPr>
                <p:cNvPr id="40" name="object 10">
                  <a:extLst>
                    <a:ext uri="{FF2B5EF4-FFF2-40B4-BE49-F238E27FC236}">
                      <a16:creationId xmlns:a16="http://schemas.microsoft.com/office/drawing/2014/main" id="{47CAD4CC-7548-4601-3EAA-D36974E6C601}"/>
                    </a:ext>
                  </a:extLst>
                </p:cNvPr>
                <p:cNvPicPr/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408578" y="2473469"/>
                  <a:ext cx="228600" cy="200025"/>
                </a:xfrm>
                <a:prstGeom prst="rect">
                  <a:avLst/>
                </a:prstGeom>
              </p:spPr>
            </p:pic>
            <p:sp>
              <p:nvSpPr>
                <p:cNvPr id="54" name="object 22">
                  <a:extLst>
                    <a:ext uri="{FF2B5EF4-FFF2-40B4-BE49-F238E27FC236}">
                      <a16:creationId xmlns:a16="http://schemas.microsoft.com/office/drawing/2014/main" id="{8F25759C-826F-5C34-3B1D-A952ABEC5A1C}"/>
                    </a:ext>
                  </a:extLst>
                </p:cNvPr>
                <p:cNvSpPr txBox="1"/>
                <p:nvPr/>
              </p:nvSpPr>
              <p:spPr>
                <a:xfrm>
                  <a:off x="1408578" y="2374833"/>
                  <a:ext cx="1877996" cy="307135"/>
                </a:xfrm>
                <a:prstGeom prst="rect">
                  <a:avLst/>
                </a:prstGeom>
              </p:spPr>
              <p:txBody>
                <a:bodyPr vert="horz" wrap="square" lIns="0" tIns="106045" rIns="0" bIns="0" rtlCol="0">
                  <a:spAutoFit/>
                </a:bodyPr>
                <a:lstStyle/>
                <a:p>
                  <a:pPr marL="354965">
                    <a:lnSpc>
                      <a:spcPct val="100000"/>
                    </a:lnSpc>
                    <a:spcBef>
                      <a:spcPts val="835"/>
                    </a:spcBef>
                  </a:pPr>
                  <a:r>
                    <a:rPr sz="1300" b="0" spc="-55" dirty="0">
                      <a:latin typeface="Roboto Medium"/>
                      <a:cs typeface="Roboto Medium"/>
                    </a:rPr>
                    <a:t>Detection</a:t>
                  </a:r>
                  <a:r>
                    <a:rPr sz="1300" b="0" spc="-15" dirty="0">
                      <a:latin typeface="Roboto Medium"/>
                      <a:cs typeface="Roboto Medium"/>
                    </a:rPr>
                    <a:t> </a:t>
                  </a:r>
                  <a:r>
                    <a:rPr sz="1300" b="0" spc="-10" dirty="0">
                      <a:latin typeface="Roboto Medium"/>
                      <a:cs typeface="Roboto Medium"/>
                    </a:rPr>
                    <a:t>Methods</a:t>
                  </a:r>
                  <a:endParaRPr sz="1300" dirty="0">
                    <a:latin typeface="Roboto Medium"/>
                    <a:cs typeface="Roboto Medium"/>
                  </a:endParaRPr>
                </a:p>
              </p:txBody>
            </p:sp>
          </p:grpSp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7F6E048D-EE7D-6382-37AE-5F7F070958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1501" y="2901338"/>
                <a:ext cx="3332149" cy="2736878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3F37093-2F5F-F34B-5373-51E91460CB4F}"/>
                </a:ext>
              </a:extLst>
            </p:cNvPr>
            <p:cNvGrpSpPr/>
            <p:nvPr/>
          </p:nvGrpSpPr>
          <p:grpSpPr>
            <a:xfrm>
              <a:off x="4201929" y="2296462"/>
              <a:ext cx="6230833" cy="3340960"/>
              <a:chOff x="4843689" y="2297256"/>
              <a:chExt cx="6230833" cy="3340960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792C48C-F98C-3153-9311-A55BC56CD075}"/>
                  </a:ext>
                </a:extLst>
              </p:cNvPr>
              <p:cNvGrpSpPr/>
              <p:nvPr/>
            </p:nvGrpSpPr>
            <p:grpSpPr>
              <a:xfrm>
                <a:off x="4843689" y="2297256"/>
                <a:ext cx="6230832" cy="533400"/>
                <a:chOff x="4843689" y="2297256"/>
                <a:chExt cx="6230832" cy="533400"/>
              </a:xfrm>
            </p:grpSpPr>
            <p:sp>
              <p:nvSpPr>
                <p:cNvPr id="85" name="object 9">
                  <a:extLst>
                    <a:ext uri="{FF2B5EF4-FFF2-40B4-BE49-F238E27FC236}">
                      <a16:creationId xmlns:a16="http://schemas.microsoft.com/office/drawing/2014/main" id="{C3005AB2-483A-2222-E5C4-3B08CCC2A0E9}"/>
                    </a:ext>
                  </a:extLst>
                </p:cNvPr>
                <p:cNvSpPr/>
                <p:nvPr/>
              </p:nvSpPr>
              <p:spPr>
                <a:xfrm>
                  <a:off x="4843689" y="2297256"/>
                  <a:ext cx="6230832" cy="53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1600" h="723900">
                      <a:moveTo>
                        <a:pt x="5128201" y="723899"/>
                      </a:moveTo>
                      <a:lnTo>
                        <a:pt x="53397" y="723899"/>
                      </a:lnTo>
                      <a:lnTo>
                        <a:pt x="49681" y="723533"/>
                      </a:lnTo>
                      <a:lnTo>
                        <a:pt x="14085" y="704507"/>
                      </a:lnTo>
                      <a:lnTo>
                        <a:pt x="0" y="670502"/>
                      </a:lnTo>
                      <a:lnTo>
                        <a:pt x="0" y="666749"/>
                      </a:lnTo>
                      <a:lnTo>
                        <a:pt x="0" y="53397"/>
                      </a:lnTo>
                      <a:lnTo>
                        <a:pt x="19392" y="14085"/>
                      </a:lnTo>
                      <a:lnTo>
                        <a:pt x="53397" y="0"/>
                      </a:lnTo>
                      <a:lnTo>
                        <a:pt x="5128201" y="0"/>
                      </a:lnTo>
                      <a:lnTo>
                        <a:pt x="5167513" y="19392"/>
                      </a:lnTo>
                      <a:lnTo>
                        <a:pt x="5181599" y="53397"/>
                      </a:lnTo>
                      <a:lnTo>
                        <a:pt x="5181599" y="670502"/>
                      </a:lnTo>
                      <a:lnTo>
                        <a:pt x="5162206" y="709814"/>
                      </a:lnTo>
                      <a:lnTo>
                        <a:pt x="5131917" y="723533"/>
                      </a:lnTo>
                      <a:lnTo>
                        <a:pt x="5128201" y="723899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pic>
              <p:nvPicPr>
                <p:cNvPr id="86" name="object 10">
                  <a:extLst>
                    <a:ext uri="{FF2B5EF4-FFF2-40B4-BE49-F238E27FC236}">
                      <a16:creationId xmlns:a16="http://schemas.microsoft.com/office/drawing/2014/main" id="{F3CC8DDB-0CFE-D00C-12DF-4265F31D006C}"/>
                    </a:ext>
                  </a:extLst>
                </p:cNvPr>
                <p:cNvPicPr/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7064187" y="2473469"/>
                  <a:ext cx="228600" cy="200025"/>
                </a:xfrm>
                <a:prstGeom prst="rect">
                  <a:avLst/>
                </a:prstGeom>
              </p:spPr>
            </p:pic>
            <p:sp>
              <p:nvSpPr>
                <p:cNvPr id="87" name="object 22">
                  <a:extLst>
                    <a:ext uri="{FF2B5EF4-FFF2-40B4-BE49-F238E27FC236}">
                      <a16:creationId xmlns:a16="http://schemas.microsoft.com/office/drawing/2014/main" id="{04C28918-6987-8701-05E3-C4C43E973C17}"/>
                    </a:ext>
                  </a:extLst>
                </p:cNvPr>
                <p:cNvSpPr txBox="1"/>
                <p:nvPr/>
              </p:nvSpPr>
              <p:spPr>
                <a:xfrm>
                  <a:off x="7064187" y="2374833"/>
                  <a:ext cx="1877996" cy="307135"/>
                </a:xfrm>
                <a:prstGeom prst="rect">
                  <a:avLst/>
                </a:prstGeom>
              </p:spPr>
              <p:txBody>
                <a:bodyPr vert="horz" wrap="square" lIns="0" tIns="106045" rIns="0" bIns="0" rtlCol="0">
                  <a:spAutoFit/>
                </a:bodyPr>
                <a:lstStyle/>
                <a:p>
                  <a:pPr marL="50165" algn="ctr">
                    <a:lnSpc>
                      <a:spcPct val="100000"/>
                    </a:lnSpc>
                  </a:pPr>
                  <a:r>
                    <a:rPr lang="en-US" sz="1300" b="0" spc="-65" dirty="0">
                      <a:latin typeface="Roboto Medium"/>
                      <a:cs typeface="Roboto Medium"/>
                    </a:rPr>
                    <a:t>Treatment</a:t>
                  </a:r>
                  <a:r>
                    <a:rPr lang="en-US" sz="1300" b="0" spc="-10" dirty="0">
                      <a:latin typeface="Roboto Medium"/>
                      <a:cs typeface="Roboto Medium"/>
                    </a:rPr>
                    <a:t> Options</a:t>
                  </a:r>
                  <a:endParaRPr lang="en-US" sz="1300" dirty="0">
                    <a:latin typeface="Roboto Medium"/>
                    <a:cs typeface="Roboto Medium"/>
                  </a:endParaRPr>
                </a:p>
              </p:txBody>
            </p:sp>
          </p:grpSp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6BC60BFC-6FF9-28AA-F9F8-8AC74E11C1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10582"/>
              <a:stretch>
                <a:fillRect/>
              </a:stretch>
            </p:blipFill>
            <p:spPr>
              <a:xfrm>
                <a:off x="4843689" y="2901338"/>
                <a:ext cx="6230833" cy="2736878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</p:grp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52611E60-4EA7-3E82-9735-7A022B73069C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bject 11">
            <a:extLst>
              <a:ext uri="{FF2B5EF4-FFF2-40B4-BE49-F238E27FC236}">
                <a16:creationId xmlns:a16="http://schemas.microsoft.com/office/drawing/2014/main" id="{07E48DC7-F9E2-48BD-B2BC-294142FD6139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9">
            <a:extLst>
              <a:ext uri="{FF2B5EF4-FFF2-40B4-BE49-F238E27FC236}">
                <a16:creationId xmlns:a16="http://schemas.microsoft.com/office/drawing/2014/main" id="{16E37496-FBD0-B1D0-A15A-634E0E5EC37F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8">
            <a:extLst>
              <a:ext uri="{FF2B5EF4-FFF2-40B4-BE49-F238E27FC236}">
                <a16:creationId xmlns:a16="http://schemas.microsoft.com/office/drawing/2014/main" id="{332033DD-311B-5FD2-3F9B-7956D38243B4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02" name="object 8">
            <a:extLst>
              <a:ext uri="{FF2B5EF4-FFF2-40B4-BE49-F238E27FC236}">
                <a16:creationId xmlns:a16="http://schemas.microsoft.com/office/drawing/2014/main" id="{A0C5EF63-3189-94BD-8904-CA2CB6C7F871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05" name="object 5">
            <a:extLst>
              <a:ext uri="{FF2B5EF4-FFF2-40B4-BE49-F238E27FC236}">
                <a16:creationId xmlns:a16="http://schemas.microsoft.com/office/drawing/2014/main" id="{FADB613E-FD6D-6DD7-1D93-8DF09E1811A9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106" name="object 8">
            <a:extLst>
              <a:ext uri="{FF2B5EF4-FFF2-40B4-BE49-F238E27FC236}">
                <a16:creationId xmlns:a16="http://schemas.microsoft.com/office/drawing/2014/main" id="{71B21D6B-F5BE-3665-5D14-C532BD549931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pic>
        <p:nvPicPr>
          <p:cNvPr id="2" name="Graphic 1" descr="Back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642F989C-6435-F940-0893-75F04CB4CE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2CC3E60-3207-5D0F-4BB3-9F6F5991D4B1}"/>
              </a:ext>
            </a:extLst>
          </p:cNvPr>
          <p:cNvSpPr/>
          <p:nvPr/>
        </p:nvSpPr>
        <p:spPr>
          <a:xfrm>
            <a:off x="2649119" y="515986"/>
            <a:ext cx="495888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72987174-24C6-6F5D-A66A-295471121847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9D706E60-50E1-A701-FBD0-412726A1E228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86A5BD4-3CCA-9040-2138-3FF3CCC492AA}"/>
              </a:ext>
            </a:extLst>
          </p:cNvPr>
          <p:cNvSpPr/>
          <p:nvPr/>
        </p:nvSpPr>
        <p:spPr>
          <a:xfrm flipH="1">
            <a:off x="2648726" y="522336"/>
            <a:ext cx="1466072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964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CA220E-EDCC-D35A-780E-18CC9798C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CFC00F6-5C98-1442-FB85-20B5E9459C47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Data Quality</a:t>
            </a: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A29D118B-6765-E16C-ED54-92A2C03CF0C4}"/>
              </a:ext>
            </a:extLst>
          </p:cNvPr>
          <p:cNvSpPr/>
          <p:nvPr/>
        </p:nvSpPr>
        <p:spPr>
          <a:xfrm>
            <a:off x="638177" y="1615621"/>
            <a:ext cx="2069238" cy="533400"/>
          </a:xfrm>
          <a:prstGeom prst="roundRect">
            <a:avLst/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Noise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E9F296-49A5-A9F1-362B-7F578E016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4" y="2349816"/>
            <a:ext cx="11668125" cy="395541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30DF76F-68FA-68F8-8094-EB19B7F6B8DD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E433A4A0-CE41-1000-C7B5-B47F754E9BE4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6F595A4A-5606-AF32-3F22-83C7E74B955C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C9D90936-EEF8-C910-3B98-2FB66175C239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784C2DE1-6C93-7DD2-3ECD-14FAAB9608F9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828DA486-6FC7-9AFB-BB2E-67D8994C8A70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FF4079A4-A149-2984-0A05-59669D5B801A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pic>
        <p:nvPicPr>
          <p:cNvPr id="2" name="Graphic 1" descr="Back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6C28F991-8561-EE26-DA3A-712433D23F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4C82271-AB4F-558A-6765-712011624460}"/>
              </a:ext>
            </a:extLst>
          </p:cNvPr>
          <p:cNvSpPr/>
          <p:nvPr/>
        </p:nvSpPr>
        <p:spPr>
          <a:xfrm>
            <a:off x="2649119" y="515986"/>
            <a:ext cx="495888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bject 7">
            <a:extLst>
              <a:ext uri="{FF2B5EF4-FFF2-40B4-BE49-F238E27FC236}">
                <a16:creationId xmlns:a16="http://schemas.microsoft.com/office/drawing/2014/main" id="{67CEAA7F-678D-9B9F-CF0A-34D974874A4F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E6E2C094-E4ED-8EA8-9A88-E6D6BA430F2B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65E3ECE-8DD0-7DFA-D886-84A6A55928FE}"/>
              </a:ext>
            </a:extLst>
          </p:cNvPr>
          <p:cNvSpPr/>
          <p:nvPr/>
        </p:nvSpPr>
        <p:spPr>
          <a:xfrm flipH="1">
            <a:off x="2648726" y="522336"/>
            <a:ext cx="1722926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33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2F97F1-F5A6-EBB5-C652-1F2BC4EE1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607F2C5-B8CC-375F-2CBC-D7EAEBEC4327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Correlation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2EB6B9-771A-F088-BF32-12E5D98FB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1539489"/>
            <a:ext cx="11658598" cy="274883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51F793A-DC06-6DCE-D641-F4FBB21DF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" y="4336654"/>
            <a:ext cx="9991727" cy="113660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3FF1721-B6F4-21FD-B8CA-2C65A809E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700" y="5521309"/>
            <a:ext cx="7848601" cy="1335104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B97B5C36-927E-D53C-2AC2-A2CF501B7C71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bject 11">
            <a:extLst>
              <a:ext uri="{FF2B5EF4-FFF2-40B4-BE49-F238E27FC236}">
                <a16:creationId xmlns:a16="http://schemas.microsoft.com/office/drawing/2014/main" id="{7C0D5537-8743-850B-D25A-75B760543797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9">
            <a:extLst>
              <a:ext uri="{FF2B5EF4-FFF2-40B4-BE49-F238E27FC236}">
                <a16:creationId xmlns:a16="http://schemas.microsoft.com/office/drawing/2014/main" id="{BD866629-299B-1A7D-B7E9-55B48CDD8B28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8">
            <a:extLst>
              <a:ext uri="{FF2B5EF4-FFF2-40B4-BE49-F238E27FC236}">
                <a16:creationId xmlns:a16="http://schemas.microsoft.com/office/drawing/2014/main" id="{1B4217CE-FFF2-3163-AB00-F90CA5912581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49" name="object 8">
            <a:extLst>
              <a:ext uri="{FF2B5EF4-FFF2-40B4-BE49-F238E27FC236}">
                <a16:creationId xmlns:a16="http://schemas.microsoft.com/office/drawing/2014/main" id="{76876600-DAD8-E37D-B985-8AC05B6449A4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51" name="object 5">
            <a:extLst>
              <a:ext uri="{FF2B5EF4-FFF2-40B4-BE49-F238E27FC236}">
                <a16:creationId xmlns:a16="http://schemas.microsoft.com/office/drawing/2014/main" id="{1D5C793F-7FE4-A734-D9E9-F3B2514314FD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52" name="object 8">
            <a:extLst>
              <a:ext uri="{FF2B5EF4-FFF2-40B4-BE49-F238E27FC236}">
                <a16:creationId xmlns:a16="http://schemas.microsoft.com/office/drawing/2014/main" id="{7BC5F890-DA63-8DB7-6D80-F645E1CE8091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pic>
        <p:nvPicPr>
          <p:cNvPr id="2" name="Graphic 1" descr="Back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D2590F5F-56C4-A160-6EC7-984CA0696D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552AE09-E8D6-1EB1-10E6-B36256C85D71}"/>
              </a:ext>
            </a:extLst>
          </p:cNvPr>
          <p:cNvSpPr/>
          <p:nvPr/>
        </p:nvSpPr>
        <p:spPr>
          <a:xfrm>
            <a:off x="2649119" y="515986"/>
            <a:ext cx="495888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73FB469A-29FC-D5D0-790C-B1AFCF8623B6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F8C9792F-F3E0-33B2-459C-F454607E06B4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9060DB3-3D52-BE6E-4D17-C798FBD8F4E3}"/>
              </a:ext>
            </a:extLst>
          </p:cNvPr>
          <p:cNvSpPr/>
          <p:nvPr/>
        </p:nvSpPr>
        <p:spPr>
          <a:xfrm flipH="1">
            <a:off x="2648726" y="522336"/>
            <a:ext cx="2144622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343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3C06D7-76E8-0601-BBF4-FF081CF0F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F8ABEFF-414D-E1DB-C7D8-47C094273ED3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Splitting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11940C-D7D6-DE3F-C57F-BEE37DE3F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1543441"/>
            <a:ext cx="11658598" cy="313120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136E02F-E48A-317F-BF84-4355889AB81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540454" y="5322695"/>
            <a:ext cx="3362325" cy="101504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DA13FA6-B80E-3933-259E-8E1660879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015" y="4804019"/>
            <a:ext cx="3639970" cy="205239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CCF4D0C-C168-04B5-6B70-52A9EBC02BD2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bject 11">
            <a:extLst>
              <a:ext uri="{FF2B5EF4-FFF2-40B4-BE49-F238E27FC236}">
                <a16:creationId xmlns:a16="http://schemas.microsoft.com/office/drawing/2014/main" id="{8226C8C1-15E2-2534-EEC2-A7D6B78ACCE3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9">
            <a:extLst>
              <a:ext uri="{FF2B5EF4-FFF2-40B4-BE49-F238E27FC236}">
                <a16:creationId xmlns:a16="http://schemas.microsoft.com/office/drawing/2014/main" id="{30FAFB67-221E-E628-C5E4-93F84BE0101E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7066F581-83CD-1D25-514C-4AF60A587491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31" name="object 8">
            <a:extLst>
              <a:ext uri="{FF2B5EF4-FFF2-40B4-BE49-F238E27FC236}">
                <a16:creationId xmlns:a16="http://schemas.microsoft.com/office/drawing/2014/main" id="{DBFB7719-7E21-125F-36C6-BDDDBB4A720E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33" name="object 5">
            <a:extLst>
              <a:ext uri="{FF2B5EF4-FFF2-40B4-BE49-F238E27FC236}">
                <a16:creationId xmlns:a16="http://schemas.microsoft.com/office/drawing/2014/main" id="{473246E4-4906-D7DE-1E4A-8F07DD76B8F1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34" name="object 8">
            <a:extLst>
              <a:ext uri="{FF2B5EF4-FFF2-40B4-BE49-F238E27FC236}">
                <a16:creationId xmlns:a16="http://schemas.microsoft.com/office/drawing/2014/main" id="{023124C5-93E0-070E-43AF-A63E1FF49516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pic>
        <p:nvPicPr>
          <p:cNvPr id="2" name="Graphic 1" descr="Back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73CC316F-8E3A-FC3A-7326-E97CDD1666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18B921D-70CA-6679-9E76-CDBDE7F45892}"/>
              </a:ext>
            </a:extLst>
          </p:cNvPr>
          <p:cNvSpPr/>
          <p:nvPr/>
        </p:nvSpPr>
        <p:spPr>
          <a:xfrm>
            <a:off x="2649119" y="515986"/>
            <a:ext cx="495888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A2286365-3C80-F16C-6499-E71BE0FADACF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EC1EF9C2-C393-2641-1616-B0573142C4D8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B16C046-B542-9365-AA95-960F3D751DA4}"/>
              </a:ext>
            </a:extLst>
          </p:cNvPr>
          <p:cNvSpPr/>
          <p:nvPr/>
        </p:nvSpPr>
        <p:spPr>
          <a:xfrm flipH="1">
            <a:off x="2648726" y="522336"/>
            <a:ext cx="2456672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66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A54F9E-2932-0214-3D70-41158DA6F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2F77272-BD91-6C2D-7E54-33E29FBCDE3C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Encoding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91E0C37-A9DB-DA6B-9B23-BD53D8A2D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285" y="1531867"/>
            <a:ext cx="8889429" cy="343378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F51506-3BCB-A099-1315-D52E72B4D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036" y="5075900"/>
            <a:ext cx="7781925" cy="1752600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7F1D2E8-B0AF-669F-8565-9FA7E5CB098D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bject 11">
            <a:extLst>
              <a:ext uri="{FF2B5EF4-FFF2-40B4-BE49-F238E27FC236}">
                <a16:creationId xmlns:a16="http://schemas.microsoft.com/office/drawing/2014/main" id="{678DA95B-38DF-087E-5F5A-3FC1E073A1B3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75B47E63-42AE-54DF-A183-DB36FEBAD07C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8">
            <a:extLst>
              <a:ext uri="{FF2B5EF4-FFF2-40B4-BE49-F238E27FC236}">
                <a16:creationId xmlns:a16="http://schemas.microsoft.com/office/drawing/2014/main" id="{E22BC8FD-7FEA-A3E1-E354-A50FE1F59C68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33" name="object 8">
            <a:extLst>
              <a:ext uri="{FF2B5EF4-FFF2-40B4-BE49-F238E27FC236}">
                <a16:creationId xmlns:a16="http://schemas.microsoft.com/office/drawing/2014/main" id="{3EBBB988-4719-3F9E-B93B-A06CE281EBCC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35" name="object 5">
            <a:extLst>
              <a:ext uri="{FF2B5EF4-FFF2-40B4-BE49-F238E27FC236}">
                <a16:creationId xmlns:a16="http://schemas.microsoft.com/office/drawing/2014/main" id="{A4D5433F-C44F-4D32-7696-86167F439D65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36" name="object 8">
            <a:extLst>
              <a:ext uri="{FF2B5EF4-FFF2-40B4-BE49-F238E27FC236}">
                <a16:creationId xmlns:a16="http://schemas.microsoft.com/office/drawing/2014/main" id="{1C15ECC2-C78C-712B-6F37-96651A256C40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pic>
        <p:nvPicPr>
          <p:cNvPr id="2" name="Graphic 1" descr="Back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BADEA876-3CC2-5F83-034C-B60E80C3E4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758EF4D-45F9-0994-8884-C9DD9466911F}"/>
              </a:ext>
            </a:extLst>
          </p:cNvPr>
          <p:cNvSpPr/>
          <p:nvPr/>
        </p:nvSpPr>
        <p:spPr>
          <a:xfrm>
            <a:off x="2649119" y="515986"/>
            <a:ext cx="495888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64AF6C8F-9E1B-9A30-7792-8F8F44A087B4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B5BD0F0B-9442-42FD-93B3-9A71F0F8A193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AC2B12E-6152-2C46-3071-25ECA7B5641C}"/>
              </a:ext>
            </a:extLst>
          </p:cNvPr>
          <p:cNvSpPr/>
          <p:nvPr/>
        </p:nvSpPr>
        <p:spPr>
          <a:xfrm flipH="1">
            <a:off x="2648726" y="522336"/>
            <a:ext cx="2837674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010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9B094F-22E3-1046-0D2C-CAC8039F9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7170949-0A2F-8AB6-86A2-DEBB6F52B855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Scaling / Transformations</a:t>
            </a:r>
          </a:p>
        </p:txBody>
      </p:sp>
      <p:pic>
        <p:nvPicPr>
          <p:cNvPr id="3" name="Graphic 2" descr="Back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DC382E5C-6639-4A30-5549-7CA7E772C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90B05AF4-4D93-6204-32F4-9FC695F341E1}"/>
              </a:ext>
            </a:extLst>
          </p:cNvPr>
          <p:cNvGrpSpPr/>
          <p:nvPr/>
        </p:nvGrpSpPr>
        <p:grpSpPr>
          <a:xfrm>
            <a:off x="523875" y="1407954"/>
            <a:ext cx="11668125" cy="5448458"/>
            <a:chOff x="523875" y="1407954"/>
            <a:chExt cx="11668125" cy="544845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C9D876C-C581-DF86-6F4D-3B8FFEE8CA35}"/>
                </a:ext>
              </a:extLst>
            </p:cNvPr>
            <p:cNvGrpSpPr/>
            <p:nvPr/>
          </p:nvGrpSpPr>
          <p:grpSpPr>
            <a:xfrm>
              <a:off x="523875" y="1407954"/>
              <a:ext cx="11640210" cy="3750157"/>
              <a:chOff x="0" y="1202049"/>
              <a:chExt cx="12192000" cy="4452314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83192A1A-0A2C-BB8D-0A60-2F06CBEE25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1202049"/>
                <a:ext cx="12192000" cy="4452314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008C1121-1395-F387-0C11-56E1315728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2886" y="2058103"/>
                <a:ext cx="1519037" cy="471523"/>
              </a:xfrm>
              <a:prstGeom prst="rect">
                <a:avLst/>
              </a:prstGeom>
            </p:spPr>
          </p:pic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0A90931-9854-7FEF-B620-9DE1A4A9C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3876" y="5153927"/>
              <a:ext cx="11668124" cy="1702485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273EE29-CC8D-5147-3775-49F7A6493A7B}"/>
                </a:ext>
              </a:extLst>
            </p:cNvPr>
            <p:cNvSpPr/>
            <p:nvPr/>
          </p:nvSpPr>
          <p:spPr>
            <a:xfrm>
              <a:off x="685800" y="4037806"/>
              <a:ext cx="7437720" cy="292443"/>
            </a:xfrm>
            <a:prstGeom prst="rect">
              <a:avLst/>
            </a:prstGeom>
            <a:solidFill>
              <a:srgbClr val="DDD9C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rPr>
                <a:t>Robust to outliers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1" name="Arrow: Up 30">
              <a:extLst>
                <a:ext uri="{FF2B5EF4-FFF2-40B4-BE49-F238E27FC236}">
                  <a16:creationId xmlns:a16="http://schemas.microsoft.com/office/drawing/2014/main" id="{CBE47C71-0CA5-3C08-503A-3D4542017DA2}"/>
                </a:ext>
              </a:extLst>
            </p:cNvPr>
            <p:cNvSpPr/>
            <p:nvPr/>
          </p:nvSpPr>
          <p:spPr>
            <a:xfrm>
              <a:off x="1405543" y="3856498"/>
              <a:ext cx="194657" cy="236027"/>
            </a:xfrm>
            <a:prstGeom prst="upArrow">
              <a:avLst/>
            </a:prstGeom>
            <a:solidFill>
              <a:srgbClr val="DDD9C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2" name="Arrow: Up 31">
              <a:extLst>
                <a:ext uri="{FF2B5EF4-FFF2-40B4-BE49-F238E27FC236}">
                  <a16:creationId xmlns:a16="http://schemas.microsoft.com/office/drawing/2014/main" id="{0AFA4A3C-4330-DCCA-18B3-EB34104AEDF0}"/>
                </a:ext>
              </a:extLst>
            </p:cNvPr>
            <p:cNvSpPr/>
            <p:nvPr/>
          </p:nvSpPr>
          <p:spPr>
            <a:xfrm>
              <a:off x="3124200" y="3856497"/>
              <a:ext cx="194657" cy="236027"/>
            </a:xfrm>
            <a:prstGeom prst="upArrow">
              <a:avLst/>
            </a:prstGeom>
            <a:solidFill>
              <a:srgbClr val="DDD9C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3" name="Arrow: Up 32">
              <a:extLst>
                <a:ext uri="{FF2B5EF4-FFF2-40B4-BE49-F238E27FC236}">
                  <a16:creationId xmlns:a16="http://schemas.microsoft.com/office/drawing/2014/main" id="{C7AD0A84-3D93-C6AE-2E77-A41645C1B693}"/>
                </a:ext>
              </a:extLst>
            </p:cNvPr>
            <p:cNvSpPr/>
            <p:nvPr/>
          </p:nvSpPr>
          <p:spPr>
            <a:xfrm>
              <a:off x="5171710" y="3856496"/>
              <a:ext cx="194657" cy="236027"/>
            </a:xfrm>
            <a:prstGeom prst="upArrow">
              <a:avLst/>
            </a:prstGeom>
            <a:solidFill>
              <a:srgbClr val="DDD9C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4" name="Arrow: Up 33">
              <a:extLst>
                <a:ext uri="{FF2B5EF4-FFF2-40B4-BE49-F238E27FC236}">
                  <a16:creationId xmlns:a16="http://schemas.microsoft.com/office/drawing/2014/main" id="{E8281777-2E62-CF5F-48B8-D1CB432A9D7E}"/>
                </a:ext>
              </a:extLst>
            </p:cNvPr>
            <p:cNvSpPr/>
            <p:nvPr/>
          </p:nvSpPr>
          <p:spPr>
            <a:xfrm>
              <a:off x="6647615" y="3861704"/>
              <a:ext cx="194657" cy="236027"/>
            </a:xfrm>
            <a:prstGeom prst="upArrow">
              <a:avLst/>
            </a:prstGeom>
            <a:solidFill>
              <a:srgbClr val="DDD9C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2A89B35-4D3B-FB3F-FE9D-64ECE2A02176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bject 11">
            <a:extLst>
              <a:ext uri="{FF2B5EF4-FFF2-40B4-BE49-F238E27FC236}">
                <a16:creationId xmlns:a16="http://schemas.microsoft.com/office/drawing/2014/main" id="{2865BDF1-782B-15C6-1544-D3C907BF8135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9">
            <a:extLst>
              <a:ext uri="{FF2B5EF4-FFF2-40B4-BE49-F238E27FC236}">
                <a16:creationId xmlns:a16="http://schemas.microsoft.com/office/drawing/2014/main" id="{CBE18159-26F1-40E8-596B-9AA880C566AF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8">
            <a:extLst>
              <a:ext uri="{FF2B5EF4-FFF2-40B4-BE49-F238E27FC236}">
                <a16:creationId xmlns:a16="http://schemas.microsoft.com/office/drawing/2014/main" id="{DE3B0007-699F-3B00-ED07-16D48FB2F1A0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43" name="object 8">
            <a:extLst>
              <a:ext uri="{FF2B5EF4-FFF2-40B4-BE49-F238E27FC236}">
                <a16:creationId xmlns:a16="http://schemas.microsoft.com/office/drawing/2014/main" id="{54CC4F3A-0270-F013-2A91-DA8BB668A595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44" name="object 5">
            <a:extLst>
              <a:ext uri="{FF2B5EF4-FFF2-40B4-BE49-F238E27FC236}">
                <a16:creationId xmlns:a16="http://schemas.microsoft.com/office/drawing/2014/main" id="{6E81E941-D1BC-4B26-037B-0E86B1FF9CF1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45" name="object 8">
            <a:extLst>
              <a:ext uri="{FF2B5EF4-FFF2-40B4-BE49-F238E27FC236}">
                <a16:creationId xmlns:a16="http://schemas.microsoft.com/office/drawing/2014/main" id="{ADFB744D-DB2C-9C2E-8530-AFAFCEB57F62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E13ABD37-4483-C079-1DE1-FA0B96D9D5AD}"/>
              </a:ext>
            </a:extLst>
          </p:cNvPr>
          <p:cNvSpPr/>
          <p:nvPr/>
        </p:nvSpPr>
        <p:spPr>
          <a:xfrm>
            <a:off x="2649119" y="515986"/>
            <a:ext cx="495888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bject 7">
            <a:extLst>
              <a:ext uri="{FF2B5EF4-FFF2-40B4-BE49-F238E27FC236}">
                <a16:creationId xmlns:a16="http://schemas.microsoft.com/office/drawing/2014/main" id="{CEDDFFEA-3F6D-5CFE-373C-606416FC595D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8">
            <a:extLst>
              <a:ext uri="{FF2B5EF4-FFF2-40B4-BE49-F238E27FC236}">
                <a16:creationId xmlns:a16="http://schemas.microsoft.com/office/drawing/2014/main" id="{1B65AA8C-9E9F-A528-D31C-33F2EACA8534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CE42EDC3-2333-ECDB-17BB-58193B31D5C9}"/>
              </a:ext>
            </a:extLst>
          </p:cNvPr>
          <p:cNvSpPr/>
          <p:nvPr/>
        </p:nvSpPr>
        <p:spPr>
          <a:xfrm flipH="1">
            <a:off x="2648726" y="522336"/>
            <a:ext cx="3294874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80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0E48A2-E45C-8EFB-01B4-33CBFDB29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A0BB827-9968-4530-7B38-94859FD466CC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For Categorical/ Numerical/ Datetime/ Time Series/ Text/ Image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69638EA-7CF5-399B-40A4-E27084AA2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457" y="1512023"/>
            <a:ext cx="10523086" cy="5344390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DC07BF8-0259-AB82-5FF6-5C7E6737DACD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bject 11">
            <a:extLst>
              <a:ext uri="{FF2B5EF4-FFF2-40B4-BE49-F238E27FC236}">
                <a16:creationId xmlns:a16="http://schemas.microsoft.com/office/drawing/2014/main" id="{DF487660-4743-647B-04FA-9EC2A07B0783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9">
            <a:extLst>
              <a:ext uri="{FF2B5EF4-FFF2-40B4-BE49-F238E27FC236}">
                <a16:creationId xmlns:a16="http://schemas.microsoft.com/office/drawing/2014/main" id="{A15DBCB6-6A7B-5738-1F66-857B6486F5B6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8">
            <a:extLst>
              <a:ext uri="{FF2B5EF4-FFF2-40B4-BE49-F238E27FC236}">
                <a16:creationId xmlns:a16="http://schemas.microsoft.com/office/drawing/2014/main" id="{414A13E0-B656-B43C-1A1A-BD54431C7844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32" name="object 8">
            <a:extLst>
              <a:ext uri="{FF2B5EF4-FFF2-40B4-BE49-F238E27FC236}">
                <a16:creationId xmlns:a16="http://schemas.microsoft.com/office/drawing/2014/main" id="{294788E3-11FF-2973-33CF-BBECD9E5BED4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34" name="object 5">
            <a:extLst>
              <a:ext uri="{FF2B5EF4-FFF2-40B4-BE49-F238E27FC236}">
                <a16:creationId xmlns:a16="http://schemas.microsoft.com/office/drawing/2014/main" id="{EB224939-3986-1C3D-2A8E-AB7D3E82CBB1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36" name="object 8">
            <a:extLst>
              <a:ext uri="{FF2B5EF4-FFF2-40B4-BE49-F238E27FC236}">
                <a16:creationId xmlns:a16="http://schemas.microsoft.com/office/drawing/2014/main" id="{1AEE1C4F-1EA7-B467-86DE-14A605CD76BF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pic>
        <p:nvPicPr>
          <p:cNvPr id="2" name="Graphic 1" descr="Back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7C71342E-8A60-F9FB-E9BA-C5FDEC3D8B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CD970FD-26EB-AEB4-1880-C1CD1969C3E1}"/>
              </a:ext>
            </a:extLst>
          </p:cNvPr>
          <p:cNvSpPr/>
          <p:nvPr/>
        </p:nvSpPr>
        <p:spPr>
          <a:xfrm>
            <a:off x="2649119" y="515986"/>
            <a:ext cx="495888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472831CD-AE03-9A6B-4095-E8BF1E14B336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585C2CBA-AC39-6C5B-73B1-DE473758561E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67821C8-2559-B649-E5BC-7F6616DD9704}"/>
              </a:ext>
            </a:extLst>
          </p:cNvPr>
          <p:cNvSpPr/>
          <p:nvPr/>
        </p:nvSpPr>
        <p:spPr>
          <a:xfrm flipH="1">
            <a:off x="2648726" y="522336"/>
            <a:ext cx="3599674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43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C454CE-170D-9C6C-DBEC-70C354E77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B7E1E36-9FA0-F000-67C6-6C526D9C5B34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For Categorical/ Numerical/ Datetime/ Time Series/ Text/ Image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5D0CFF-D10C-75BC-075E-9FB13F1F2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1581241"/>
            <a:ext cx="11506200" cy="369393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5E6516-1647-4B29-FF37-0FD1344600CE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A4B9855E-45FD-D94A-0360-B86E60082C00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1468C2F5-2711-949D-64BA-C993FF3D83FB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B86B4C22-9921-0F82-F488-B8B72CD8BFD1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E3391897-A553-A6C2-544F-D6F5AAA1D70F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5456096A-1041-449D-1931-2F1781571F02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582F8DF5-4A4E-F11F-17CB-7EF1D2886CFD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pic>
        <p:nvPicPr>
          <p:cNvPr id="2" name="Graphic 1" descr="Back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E849E023-AA86-0373-1439-7AD24402F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5734992-713C-CBF8-515D-975067C60867}"/>
              </a:ext>
            </a:extLst>
          </p:cNvPr>
          <p:cNvSpPr/>
          <p:nvPr/>
        </p:nvSpPr>
        <p:spPr>
          <a:xfrm>
            <a:off x="2649119" y="515986"/>
            <a:ext cx="495888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C9477794-AC25-05DC-ED6F-64000D6DCD6F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C0E09ACD-CC2A-2C5B-A69A-37D0B09B4BF1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829B275-04A3-66E6-16CF-8E409CD2D5A4}"/>
              </a:ext>
            </a:extLst>
          </p:cNvPr>
          <p:cNvSpPr/>
          <p:nvPr/>
        </p:nvSpPr>
        <p:spPr>
          <a:xfrm flipH="1">
            <a:off x="2648726" y="522336"/>
            <a:ext cx="3599674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40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F426D3-C7D0-D2BE-4DBC-A877B52C7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CF78BD3-9E1D-FF7C-B951-FD9313BB46DC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Feature Selection &amp; DR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3487E76-7554-BBA3-BFE1-B76DE661FB7E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A0C4BB9D-1DF6-2F2A-704B-1BB8F71DAE95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913960A9-9CB7-8DAE-493A-CD3BF9470EC6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8">
            <a:extLst>
              <a:ext uri="{FF2B5EF4-FFF2-40B4-BE49-F238E27FC236}">
                <a16:creationId xmlns:a16="http://schemas.microsoft.com/office/drawing/2014/main" id="{503D5536-614B-D45D-93EC-39D2DAABCE6F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7" name="object 8">
            <a:extLst>
              <a:ext uri="{FF2B5EF4-FFF2-40B4-BE49-F238E27FC236}">
                <a16:creationId xmlns:a16="http://schemas.microsoft.com/office/drawing/2014/main" id="{684A943F-BD2C-90D6-E405-0678854E53BE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9" name="object 5">
            <a:extLst>
              <a:ext uri="{FF2B5EF4-FFF2-40B4-BE49-F238E27FC236}">
                <a16:creationId xmlns:a16="http://schemas.microsoft.com/office/drawing/2014/main" id="{14924DCA-B767-0175-1990-56970198E9A5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E3004705-1720-E29E-2311-6EACC300FF98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9D74897-26A8-08B5-747D-27ABE69F0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023" y="5733937"/>
            <a:ext cx="3638550" cy="11005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967A2F-8E4C-EBD2-5BCE-40FA2A5C7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001" y="5827477"/>
            <a:ext cx="2398969" cy="913435"/>
          </a:xfrm>
          <a:prstGeom prst="rect">
            <a:avLst/>
          </a:prstGeom>
        </p:spPr>
      </p:pic>
      <p:pic>
        <p:nvPicPr>
          <p:cNvPr id="3" name="Graphic 2" descr="Back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D766585D-7D15-FB04-3169-BA2533B975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0E7334A-92E2-C01F-416C-2BBB7750009A}"/>
              </a:ext>
            </a:extLst>
          </p:cNvPr>
          <p:cNvSpPr/>
          <p:nvPr/>
        </p:nvSpPr>
        <p:spPr>
          <a:xfrm>
            <a:off x="2649119" y="515986"/>
            <a:ext cx="495888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0A245DB5-7F26-6A43-6E0B-F4A5C9ED4F3F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42F02AA9-C0A5-5626-7D51-5235B0202205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348FF7-991A-3596-B16B-D596344A64A7}"/>
              </a:ext>
            </a:extLst>
          </p:cNvPr>
          <p:cNvSpPr/>
          <p:nvPr/>
        </p:nvSpPr>
        <p:spPr>
          <a:xfrm flipH="1">
            <a:off x="2648726" y="522336"/>
            <a:ext cx="4209274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D8F32DA-CFC6-B96F-1DFE-F6556DE1C89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66" b="42259"/>
          <a:stretch>
            <a:fillRect/>
          </a:stretch>
        </p:blipFill>
        <p:spPr>
          <a:xfrm>
            <a:off x="897510" y="1497143"/>
            <a:ext cx="10404468" cy="4183900"/>
          </a:xfrm>
          <a:prstGeom prst="rect">
            <a:avLst/>
          </a:prstGeom>
          <a:ln w="9525">
            <a:solidFill>
              <a:srgbClr val="DDD9C3"/>
            </a:solidFill>
          </a:ln>
        </p:spPr>
      </p:pic>
    </p:spTree>
    <p:extLst>
      <p:ext uri="{BB962C8B-B14F-4D97-AF65-F5344CB8AC3E}">
        <p14:creationId xmlns:p14="http://schemas.microsoft.com/office/powerpoint/2010/main" val="38297140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3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134D28-1F51-0022-7F53-B20344B27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60682859-8BDF-FB10-7700-452D5771AB31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bject 11">
            <a:extLst>
              <a:ext uri="{FF2B5EF4-FFF2-40B4-BE49-F238E27FC236}">
                <a16:creationId xmlns:a16="http://schemas.microsoft.com/office/drawing/2014/main" id="{8232DD40-1C5C-16A8-9A57-EE8B94D32D50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7">
            <a:extLst>
              <a:ext uri="{FF2B5EF4-FFF2-40B4-BE49-F238E27FC236}">
                <a16:creationId xmlns:a16="http://schemas.microsoft.com/office/drawing/2014/main" id="{5B88AA13-B9F4-BE27-ACF4-CB1EB6182E40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9">
            <a:extLst>
              <a:ext uri="{FF2B5EF4-FFF2-40B4-BE49-F238E27FC236}">
                <a16:creationId xmlns:a16="http://schemas.microsoft.com/office/drawing/2014/main" id="{C6507D00-7BF7-06A1-F3D8-0A33BFEB50C5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8">
            <a:extLst>
              <a:ext uri="{FF2B5EF4-FFF2-40B4-BE49-F238E27FC236}">
                <a16:creationId xmlns:a16="http://schemas.microsoft.com/office/drawing/2014/main" id="{BFB89E22-AF0C-D8B1-A587-2AA058C2D571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11" name="object 8">
            <a:extLst>
              <a:ext uri="{FF2B5EF4-FFF2-40B4-BE49-F238E27FC236}">
                <a16:creationId xmlns:a16="http://schemas.microsoft.com/office/drawing/2014/main" id="{C7B0548E-4FE1-0CF0-620A-CFEC804775F7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12" name="object 8">
            <a:extLst>
              <a:ext uri="{FF2B5EF4-FFF2-40B4-BE49-F238E27FC236}">
                <a16:creationId xmlns:a16="http://schemas.microsoft.com/office/drawing/2014/main" id="{49558A08-58AF-6BA8-09EE-3C41F7553B92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DA23A73B-C0BA-6136-EE63-144075CE7CEF}"/>
              </a:ext>
            </a:extLst>
          </p:cNvPr>
          <p:cNvSpPr/>
          <p:nvPr/>
        </p:nvSpPr>
        <p:spPr>
          <a:xfrm>
            <a:off x="980672" y="515986"/>
            <a:ext cx="1152927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bject 5">
            <a:extLst>
              <a:ext uri="{FF2B5EF4-FFF2-40B4-BE49-F238E27FC236}">
                <a16:creationId xmlns:a16="http://schemas.microsoft.com/office/drawing/2014/main" id="{FD8E655A-2B97-953A-FB96-E7E80D82EA8D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115" name="object 8">
            <a:extLst>
              <a:ext uri="{FF2B5EF4-FFF2-40B4-BE49-F238E27FC236}">
                <a16:creationId xmlns:a16="http://schemas.microsoft.com/office/drawing/2014/main" id="{C861B0C1-7266-CDE7-9B77-1319929D7929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3FEBDE1-4484-D84B-8DA5-FD9B2991AA4F}"/>
              </a:ext>
            </a:extLst>
          </p:cNvPr>
          <p:cNvGrpSpPr/>
          <p:nvPr/>
        </p:nvGrpSpPr>
        <p:grpSpPr>
          <a:xfrm>
            <a:off x="685800" y="1697276"/>
            <a:ext cx="10664826" cy="4772334"/>
            <a:chOff x="685800" y="1697276"/>
            <a:chExt cx="10664826" cy="4772334"/>
          </a:xfrm>
        </p:grpSpPr>
        <p:pic>
          <p:nvPicPr>
            <p:cNvPr id="88" name="object 23">
              <a:extLst>
                <a:ext uri="{FF2B5EF4-FFF2-40B4-BE49-F238E27FC236}">
                  <a16:creationId xmlns:a16="http://schemas.microsoft.com/office/drawing/2014/main" id="{119272DE-86B0-2AAE-57BA-182DF9053F0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7156" y="1743803"/>
              <a:ext cx="200025" cy="228600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1309766-A0FC-6D60-B24A-448D25FF784F}"/>
                </a:ext>
              </a:extLst>
            </p:cNvPr>
            <p:cNvGrpSpPr/>
            <p:nvPr/>
          </p:nvGrpSpPr>
          <p:grpSpPr>
            <a:xfrm>
              <a:off x="685800" y="2202002"/>
              <a:ext cx="5181600" cy="4229100"/>
              <a:chOff x="685800" y="2202002"/>
              <a:chExt cx="5181600" cy="4229100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DB86A222-843D-4682-4944-5E00637CF7CF}"/>
                  </a:ext>
                </a:extLst>
              </p:cNvPr>
              <p:cNvGrpSpPr/>
              <p:nvPr/>
            </p:nvGrpSpPr>
            <p:grpSpPr>
              <a:xfrm>
                <a:off x="685800" y="2202002"/>
                <a:ext cx="5181600" cy="723900"/>
                <a:chOff x="685800" y="2202002"/>
                <a:chExt cx="5181600" cy="723900"/>
              </a:xfrm>
            </p:grpSpPr>
            <p:sp>
              <p:nvSpPr>
                <p:cNvPr id="74" name="object 9">
                  <a:extLst>
                    <a:ext uri="{FF2B5EF4-FFF2-40B4-BE49-F238E27FC236}">
                      <a16:creationId xmlns:a16="http://schemas.microsoft.com/office/drawing/2014/main" id="{113D59EF-9401-CF79-2CAD-347B193206F2}"/>
                    </a:ext>
                  </a:extLst>
                </p:cNvPr>
                <p:cNvSpPr/>
                <p:nvPr/>
              </p:nvSpPr>
              <p:spPr>
                <a:xfrm>
                  <a:off x="685800" y="2202002"/>
                  <a:ext cx="5181600" cy="7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1600" h="723900">
                      <a:moveTo>
                        <a:pt x="5128201" y="723899"/>
                      </a:moveTo>
                      <a:lnTo>
                        <a:pt x="53397" y="723899"/>
                      </a:lnTo>
                      <a:lnTo>
                        <a:pt x="49681" y="723533"/>
                      </a:lnTo>
                      <a:lnTo>
                        <a:pt x="14085" y="704507"/>
                      </a:lnTo>
                      <a:lnTo>
                        <a:pt x="0" y="670502"/>
                      </a:lnTo>
                      <a:lnTo>
                        <a:pt x="0" y="666749"/>
                      </a:lnTo>
                      <a:lnTo>
                        <a:pt x="0" y="53397"/>
                      </a:lnTo>
                      <a:lnTo>
                        <a:pt x="19392" y="14085"/>
                      </a:lnTo>
                      <a:lnTo>
                        <a:pt x="53397" y="0"/>
                      </a:lnTo>
                      <a:lnTo>
                        <a:pt x="5128201" y="0"/>
                      </a:lnTo>
                      <a:lnTo>
                        <a:pt x="5167513" y="19392"/>
                      </a:lnTo>
                      <a:lnTo>
                        <a:pt x="5181599" y="53397"/>
                      </a:lnTo>
                      <a:lnTo>
                        <a:pt x="5181599" y="670502"/>
                      </a:lnTo>
                      <a:lnTo>
                        <a:pt x="5162206" y="709814"/>
                      </a:lnTo>
                      <a:lnTo>
                        <a:pt x="5131917" y="723533"/>
                      </a:lnTo>
                      <a:lnTo>
                        <a:pt x="5128201" y="723899"/>
                      </a:lnTo>
                      <a:close/>
                    </a:path>
                  </a:pathLst>
                </a:custGeom>
                <a:solidFill>
                  <a:srgbClr val="F9FAFA"/>
                </a:solidFill>
                <a:ln w="3175">
                  <a:solidFill>
                    <a:srgbClr val="DDD9C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pic>
              <p:nvPicPr>
                <p:cNvPr id="75" name="object 10">
                  <a:extLst>
                    <a:ext uri="{FF2B5EF4-FFF2-40B4-BE49-F238E27FC236}">
                      <a16:creationId xmlns:a16="http://schemas.microsoft.com/office/drawing/2014/main" id="{ACDE73E4-C2DD-F1A7-4D52-54F2AE0F03EA}"/>
                    </a:ext>
                  </a:extLst>
                </p:cNvPr>
                <p:cNvPicPr/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866775" y="2363927"/>
                  <a:ext cx="171450" cy="228600"/>
                </a:xfrm>
                <a:prstGeom prst="rect">
                  <a:avLst/>
                </a:prstGeom>
              </p:spPr>
            </p:pic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7EC3BB39-2B12-1E2B-6B23-540BDC2B8FFD}"/>
                  </a:ext>
                </a:extLst>
              </p:cNvPr>
              <p:cNvGrpSpPr/>
              <p:nvPr/>
            </p:nvGrpSpPr>
            <p:grpSpPr>
              <a:xfrm>
                <a:off x="685800" y="3078302"/>
                <a:ext cx="5181600" cy="723900"/>
                <a:chOff x="685800" y="3078302"/>
                <a:chExt cx="5181600" cy="723900"/>
              </a:xfrm>
            </p:grpSpPr>
            <p:sp>
              <p:nvSpPr>
                <p:cNvPr id="77" name="object 12">
                  <a:extLst>
                    <a:ext uri="{FF2B5EF4-FFF2-40B4-BE49-F238E27FC236}">
                      <a16:creationId xmlns:a16="http://schemas.microsoft.com/office/drawing/2014/main" id="{04C8E0F0-F80A-D961-9CC3-81C6DF436DCB}"/>
                    </a:ext>
                  </a:extLst>
                </p:cNvPr>
                <p:cNvSpPr/>
                <p:nvPr/>
              </p:nvSpPr>
              <p:spPr>
                <a:xfrm>
                  <a:off x="685800" y="3078302"/>
                  <a:ext cx="5181600" cy="7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1600" h="723900">
                      <a:moveTo>
                        <a:pt x="5128201" y="723899"/>
                      </a:moveTo>
                      <a:lnTo>
                        <a:pt x="53397" y="723899"/>
                      </a:lnTo>
                      <a:lnTo>
                        <a:pt x="49681" y="723533"/>
                      </a:lnTo>
                      <a:lnTo>
                        <a:pt x="14085" y="704507"/>
                      </a:lnTo>
                      <a:lnTo>
                        <a:pt x="0" y="670502"/>
                      </a:lnTo>
                      <a:lnTo>
                        <a:pt x="0" y="666749"/>
                      </a:lnTo>
                      <a:lnTo>
                        <a:pt x="0" y="53397"/>
                      </a:lnTo>
                      <a:lnTo>
                        <a:pt x="19392" y="14085"/>
                      </a:lnTo>
                      <a:lnTo>
                        <a:pt x="53397" y="0"/>
                      </a:lnTo>
                      <a:lnTo>
                        <a:pt x="5128201" y="0"/>
                      </a:lnTo>
                      <a:lnTo>
                        <a:pt x="5167513" y="19392"/>
                      </a:lnTo>
                      <a:lnTo>
                        <a:pt x="5181599" y="53397"/>
                      </a:lnTo>
                      <a:lnTo>
                        <a:pt x="5181599" y="670502"/>
                      </a:lnTo>
                      <a:lnTo>
                        <a:pt x="5162206" y="709813"/>
                      </a:lnTo>
                      <a:lnTo>
                        <a:pt x="5131917" y="723533"/>
                      </a:lnTo>
                      <a:lnTo>
                        <a:pt x="5128201" y="723899"/>
                      </a:lnTo>
                      <a:close/>
                    </a:path>
                  </a:pathLst>
                </a:custGeom>
                <a:solidFill>
                  <a:srgbClr val="F9FAFA"/>
                </a:solidFill>
                <a:ln w="3175">
                  <a:solidFill>
                    <a:srgbClr val="DDD9C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pic>
              <p:nvPicPr>
                <p:cNvPr id="78" name="object 13">
                  <a:extLst>
                    <a:ext uri="{FF2B5EF4-FFF2-40B4-BE49-F238E27FC236}">
                      <a16:creationId xmlns:a16="http://schemas.microsoft.com/office/drawing/2014/main" id="{645E9922-1458-E64D-53A4-947174C794DF}"/>
                    </a:ext>
                  </a:extLst>
                </p:cNvPr>
                <p:cNvPicPr/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838200" y="3254515"/>
                  <a:ext cx="228600" cy="200025"/>
                </a:xfrm>
                <a:prstGeom prst="rect">
                  <a:avLst/>
                </a:prstGeom>
              </p:spPr>
            </p:pic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349F309-855A-E184-5186-815BAD2FC0A3}"/>
                  </a:ext>
                </a:extLst>
              </p:cNvPr>
              <p:cNvGrpSpPr/>
              <p:nvPr/>
            </p:nvGrpSpPr>
            <p:grpSpPr>
              <a:xfrm>
                <a:off x="685800" y="3954602"/>
                <a:ext cx="5181600" cy="723900"/>
                <a:chOff x="685800" y="3954602"/>
                <a:chExt cx="5181600" cy="723900"/>
              </a:xfrm>
            </p:grpSpPr>
            <p:sp>
              <p:nvSpPr>
                <p:cNvPr id="80" name="object 15">
                  <a:extLst>
                    <a:ext uri="{FF2B5EF4-FFF2-40B4-BE49-F238E27FC236}">
                      <a16:creationId xmlns:a16="http://schemas.microsoft.com/office/drawing/2014/main" id="{8745429C-B225-2C6C-B699-91D139070032}"/>
                    </a:ext>
                  </a:extLst>
                </p:cNvPr>
                <p:cNvSpPr/>
                <p:nvPr/>
              </p:nvSpPr>
              <p:spPr>
                <a:xfrm>
                  <a:off x="685800" y="3954602"/>
                  <a:ext cx="5181600" cy="7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1600" h="723900">
                      <a:moveTo>
                        <a:pt x="5128201" y="723899"/>
                      </a:moveTo>
                      <a:lnTo>
                        <a:pt x="53397" y="723899"/>
                      </a:lnTo>
                      <a:lnTo>
                        <a:pt x="49681" y="723533"/>
                      </a:lnTo>
                      <a:lnTo>
                        <a:pt x="14085" y="704507"/>
                      </a:lnTo>
                      <a:lnTo>
                        <a:pt x="0" y="670502"/>
                      </a:lnTo>
                      <a:lnTo>
                        <a:pt x="0" y="666749"/>
                      </a:lnTo>
                      <a:lnTo>
                        <a:pt x="0" y="53397"/>
                      </a:lnTo>
                      <a:lnTo>
                        <a:pt x="19392" y="14085"/>
                      </a:lnTo>
                      <a:lnTo>
                        <a:pt x="53397" y="0"/>
                      </a:lnTo>
                      <a:lnTo>
                        <a:pt x="5128201" y="0"/>
                      </a:lnTo>
                      <a:lnTo>
                        <a:pt x="5167513" y="19392"/>
                      </a:lnTo>
                      <a:lnTo>
                        <a:pt x="5181599" y="53397"/>
                      </a:lnTo>
                      <a:lnTo>
                        <a:pt x="5181599" y="670502"/>
                      </a:lnTo>
                      <a:lnTo>
                        <a:pt x="5162206" y="709814"/>
                      </a:lnTo>
                      <a:lnTo>
                        <a:pt x="5131917" y="723533"/>
                      </a:lnTo>
                      <a:lnTo>
                        <a:pt x="5128201" y="723899"/>
                      </a:lnTo>
                      <a:close/>
                    </a:path>
                  </a:pathLst>
                </a:custGeom>
                <a:solidFill>
                  <a:srgbClr val="F9FAFA"/>
                </a:solidFill>
                <a:ln w="3175">
                  <a:solidFill>
                    <a:srgbClr val="DDD9C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pic>
              <p:nvPicPr>
                <p:cNvPr id="81" name="object 16">
                  <a:extLst>
                    <a:ext uri="{FF2B5EF4-FFF2-40B4-BE49-F238E27FC236}">
                      <a16:creationId xmlns:a16="http://schemas.microsoft.com/office/drawing/2014/main" id="{F59B064F-FB0F-C7C5-C3C0-A6D3CCDA41B9}"/>
                    </a:ext>
                  </a:extLst>
                </p:cNvPr>
                <p:cNvPicPr/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866775" y="4116527"/>
                  <a:ext cx="171450" cy="228600"/>
                </a:xfrm>
                <a:prstGeom prst="rect">
                  <a:avLst/>
                </a:prstGeom>
              </p:spPr>
            </p:pic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0D03E19-72F9-2772-6BC6-52035074C3D3}"/>
                  </a:ext>
                </a:extLst>
              </p:cNvPr>
              <p:cNvGrpSpPr/>
              <p:nvPr/>
            </p:nvGrpSpPr>
            <p:grpSpPr>
              <a:xfrm>
                <a:off x="685800" y="4830902"/>
                <a:ext cx="5181600" cy="723900"/>
                <a:chOff x="685800" y="4830902"/>
                <a:chExt cx="5181600" cy="723900"/>
              </a:xfrm>
            </p:grpSpPr>
            <p:sp>
              <p:nvSpPr>
                <p:cNvPr id="83" name="object 18">
                  <a:extLst>
                    <a:ext uri="{FF2B5EF4-FFF2-40B4-BE49-F238E27FC236}">
                      <a16:creationId xmlns:a16="http://schemas.microsoft.com/office/drawing/2014/main" id="{01FCA309-39A1-FBCC-7F3D-3B2599F9C4F4}"/>
                    </a:ext>
                  </a:extLst>
                </p:cNvPr>
                <p:cNvSpPr/>
                <p:nvPr/>
              </p:nvSpPr>
              <p:spPr>
                <a:xfrm>
                  <a:off x="685800" y="4830902"/>
                  <a:ext cx="5181600" cy="7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1600" h="723900">
                      <a:moveTo>
                        <a:pt x="5128201" y="723899"/>
                      </a:moveTo>
                      <a:lnTo>
                        <a:pt x="53397" y="723899"/>
                      </a:lnTo>
                      <a:lnTo>
                        <a:pt x="49681" y="723533"/>
                      </a:lnTo>
                      <a:lnTo>
                        <a:pt x="14085" y="704506"/>
                      </a:lnTo>
                      <a:lnTo>
                        <a:pt x="0" y="670502"/>
                      </a:lnTo>
                      <a:lnTo>
                        <a:pt x="0" y="666749"/>
                      </a:lnTo>
                      <a:lnTo>
                        <a:pt x="0" y="53397"/>
                      </a:lnTo>
                      <a:lnTo>
                        <a:pt x="19392" y="14084"/>
                      </a:lnTo>
                      <a:lnTo>
                        <a:pt x="53397" y="0"/>
                      </a:lnTo>
                      <a:lnTo>
                        <a:pt x="5128201" y="0"/>
                      </a:lnTo>
                      <a:lnTo>
                        <a:pt x="5167513" y="19391"/>
                      </a:lnTo>
                      <a:lnTo>
                        <a:pt x="5181599" y="53397"/>
                      </a:lnTo>
                      <a:lnTo>
                        <a:pt x="5181599" y="670502"/>
                      </a:lnTo>
                      <a:lnTo>
                        <a:pt x="5162206" y="709813"/>
                      </a:lnTo>
                      <a:lnTo>
                        <a:pt x="5131917" y="723533"/>
                      </a:lnTo>
                      <a:lnTo>
                        <a:pt x="5128201" y="723899"/>
                      </a:lnTo>
                      <a:close/>
                    </a:path>
                  </a:pathLst>
                </a:custGeom>
                <a:solidFill>
                  <a:srgbClr val="F9FAFA"/>
                </a:solidFill>
                <a:ln w="3175">
                  <a:solidFill>
                    <a:srgbClr val="DDD9C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pic>
              <p:nvPicPr>
                <p:cNvPr id="84" name="object 19">
                  <a:extLst>
                    <a:ext uri="{FF2B5EF4-FFF2-40B4-BE49-F238E27FC236}">
                      <a16:creationId xmlns:a16="http://schemas.microsoft.com/office/drawing/2014/main" id="{76F7273E-B9E5-B575-129C-87DCC54AC87F}"/>
                    </a:ext>
                  </a:extLst>
                </p:cNvPr>
                <p:cNvPicPr/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838200" y="5007115"/>
                  <a:ext cx="228600" cy="200025"/>
                </a:xfrm>
                <a:prstGeom prst="rect">
                  <a:avLst/>
                </a:prstGeom>
              </p:spPr>
            </p:pic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BB026CA-961D-A12B-D6A4-AE5FC7BDB0EE}"/>
                  </a:ext>
                </a:extLst>
              </p:cNvPr>
              <p:cNvGrpSpPr/>
              <p:nvPr/>
            </p:nvGrpSpPr>
            <p:grpSpPr>
              <a:xfrm>
                <a:off x="685800" y="5707202"/>
                <a:ext cx="5181600" cy="723900"/>
                <a:chOff x="685800" y="5707202"/>
                <a:chExt cx="5181600" cy="723900"/>
              </a:xfrm>
            </p:grpSpPr>
            <p:sp>
              <p:nvSpPr>
                <p:cNvPr id="86" name="object 21">
                  <a:extLst>
                    <a:ext uri="{FF2B5EF4-FFF2-40B4-BE49-F238E27FC236}">
                      <a16:creationId xmlns:a16="http://schemas.microsoft.com/office/drawing/2014/main" id="{4118C48D-104F-ADEC-1C9E-AC0388EF6CC5}"/>
                    </a:ext>
                  </a:extLst>
                </p:cNvPr>
                <p:cNvSpPr/>
                <p:nvPr/>
              </p:nvSpPr>
              <p:spPr>
                <a:xfrm>
                  <a:off x="685800" y="5707202"/>
                  <a:ext cx="5181600" cy="7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1600" h="723900">
                      <a:moveTo>
                        <a:pt x="5128201" y="723899"/>
                      </a:moveTo>
                      <a:lnTo>
                        <a:pt x="53397" y="723899"/>
                      </a:lnTo>
                      <a:lnTo>
                        <a:pt x="49681" y="723533"/>
                      </a:lnTo>
                      <a:lnTo>
                        <a:pt x="14085" y="704506"/>
                      </a:lnTo>
                      <a:lnTo>
                        <a:pt x="0" y="670502"/>
                      </a:lnTo>
                      <a:lnTo>
                        <a:pt x="0" y="666749"/>
                      </a:lnTo>
                      <a:lnTo>
                        <a:pt x="0" y="53397"/>
                      </a:lnTo>
                      <a:lnTo>
                        <a:pt x="19392" y="14085"/>
                      </a:lnTo>
                      <a:lnTo>
                        <a:pt x="53397" y="0"/>
                      </a:lnTo>
                      <a:lnTo>
                        <a:pt x="5128201" y="0"/>
                      </a:lnTo>
                      <a:lnTo>
                        <a:pt x="5167513" y="19391"/>
                      </a:lnTo>
                      <a:lnTo>
                        <a:pt x="5181599" y="53397"/>
                      </a:lnTo>
                      <a:lnTo>
                        <a:pt x="5181599" y="670502"/>
                      </a:lnTo>
                      <a:lnTo>
                        <a:pt x="5162206" y="709813"/>
                      </a:lnTo>
                      <a:lnTo>
                        <a:pt x="5131917" y="723533"/>
                      </a:lnTo>
                      <a:lnTo>
                        <a:pt x="5128201" y="723899"/>
                      </a:lnTo>
                      <a:close/>
                    </a:path>
                  </a:pathLst>
                </a:custGeom>
                <a:solidFill>
                  <a:srgbClr val="F9FAFA"/>
                </a:solidFill>
                <a:ln w="3175">
                  <a:solidFill>
                    <a:srgbClr val="DDD9C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7" name="object 22">
                  <a:extLst>
                    <a:ext uri="{FF2B5EF4-FFF2-40B4-BE49-F238E27FC236}">
                      <a16:creationId xmlns:a16="http://schemas.microsoft.com/office/drawing/2014/main" id="{0AA14FC2-3EAF-B230-958E-F3E2350BA97B}"/>
                    </a:ext>
                  </a:extLst>
                </p:cNvPr>
                <p:cNvSpPr/>
                <p:nvPr/>
              </p:nvSpPr>
              <p:spPr>
                <a:xfrm>
                  <a:off x="809625" y="5883415"/>
                  <a:ext cx="285750" cy="20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750" h="200025">
                      <a:moveTo>
                        <a:pt x="228600" y="200025"/>
                      </a:moveTo>
                      <a:lnTo>
                        <a:pt x="64293" y="200025"/>
                      </a:lnTo>
                      <a:lnTo>
                        <a:pt x="39273" y="194970"/>
                      </a:lnTo>
                      <a:lnTo>
                        <a:pt x="18836" y="181188"/>
                      </a:lnTo>
                      <a:lnTo>
                        <a:pt x="5054" y="160751"/>
                      </a:lnTo>
                      <a:lnTo>
                        <a:pt x="0" y="135731"/>
                      </a:lnTo>
                      <a:lnTo>
                        <a:pt x="3195" y="115658"/>
                      </a:lnTo>
                      <a:lnTo>
                        <a:pt x="12099" y="98176"/>
                      </a:lnTo>
                      <a:lnTo>
                        <a:pt x="25692" y="84302"/>
                      </a:lnTo>
                      <a:lnTo>
                        <a:pt x="42951" y="75054"/>
                      </a:lnTo>
                      <a:lnTo>
                        <a:pt x="42862" y="72643"/>
                      </a:lnTo>
                      <a:lnTo>
                        <a:pt x="42862" y="71437"/>
                      </a:lnTo>
                      <a:lnTo>
                        <a:pt x="48474" y="43624"/>
                      </a:lnTo>
                      <a:lnTo>
                        <a:pt x="63780" y="20917"/>
                      </a:lnTo>
                      <a:lnTo>
                        <a:pt x="86486" y="5611"/>
                      </a:lnTo>
                      <a:lnTo>
                        <a:pt x="114300" y="0"/>
                      </a:lnTo>
                      <a:lnTo>
                        <a:pt x="133406" y="2581"/>
                      </a:lnTo>
                      <a:lnTo>
                        <a:pt x="150554" y="9867"/>
                      </a:lnTo>
                      <a:lnTo>
                        <a:pt x="165056" y="21171"/>
                      </a:lnTo>
                      <a:lnTo>
                        <a:pt x="176227" y="35808"/>
                      </a:lnTo>
                      <a:lnTo>
                        <a:pt x="183013" y="31253"/>
                      </a:lnTo>
                      <a:lnTo>
                        <a:pt x="191229" y="28575"/>
                      </a:lnTo>
                      <a:lnTo>
                        <a:pt x="200025" y="28575"/>
                      </a:lnTo>
                      <a:lnTo>
                        <a:pt x="216705" y="31944"/>
                      </a:lnTo>
                      <a:lnTo>
                        <a:pt x="230330" y="41132"/>
                      </a:lnTo>
                      <a:lnTo>
                        <a:pt x="239517" y="54757"/>
                      </a:lnTo>
                      <a:lnTo>
                        <a:pt x="242887" y="71437"/>
                      </a:lnTo>
                      <a:lnTo>
                        <a:pt x="242887" y="76884"/>
                      </a:lnTo>
                      <a:lnTo>
                        <a:pt x="241860" y="82108"/>
                      </a:lnTo>
                      <a:lnTo>
                        <a:pt x="240029" y="86885"/>
                      </a:lnTo>
                      <a:lnTo>
                        <a:pt x="258174" y="93970"/>
                      </a:lnTo>
                      <a:lnTo>
                        <a:pt x="272668" y="106492"/>
                      </a:lnTo>
                      <a:lnTo>
                        <a:pt x="282273" y="123208"/>
                      </a:lnTo>
                      <a:lnTo>
                        <a:pt x="285750" y="142875"/>
                      </a:lnTo>
                      <a:lnTo>
                        <a:pt x="281259" y="165121"/>
                      </a:lnTo>
                      <a:lnTo>
                        <a:pt x="269012" y="183287"/>
                      </a:lnTo>
                      <a:lnTo>
                        <a:pt x="250846" y="195534"/>
                      </a:lnTo>
                      <a:lnTo>
                        <a:pt x="228600" y="200025"/>
                      </a:lnTo>
                      <a:close/>
                    </a:path>
                  </a:pathLst>
                </a:custGeom>
                <a:solidFill>
                  <a:srgbClr val="4A6FA5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  <p:sp>
            <p:nvSpPr>
              <p:cNvPr id="90" name="object 25">
                <a:extLst>
                  <a:ext uri="{FF2B5EF4-FFF2-40B4-BE49-F238E27FC236}">
                    <a16:creationId xmlns:a16="http://schemas.microsoft.com/office/drawing/2014/main" id="{6CCEC732-5E46-9899-5DDC-B0D0E2266668}"/>
                  </a:ext>
                </a:extLst>
              </p:cNvPr>
              <p:cNvSpPr txBox="1"/>
              <p:nvPr/>
            </p:nvSpPr>
            <p:spPr>
              <a:xfrm>
                <a:off x="1232068" y="2624008"/>
                <a:ext cx="2760345" cy="371411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200" spc="-100" dirty="0">
                    <a:solidFill>
                      <a:srgbClr val="4A5462"/>
                    </a:solidFill>
                    <a:latin typeface="Roboto"/>
                    <a:cs typeface="Roboto"/>
                  </a:rPr>
                  <a:t>CSV,</a:t>
                </a:r>
                <a:r>
                  <a:rPr sz="1200" spc="-30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95" dirty="0">
                    <a:solidFill>
                      <a:srgbClr val="4A5462"/>
                    </a:solidFill>
                    <a:latin typeface="Roboto"/>
                    <a:cs typeface="Roboto"/>
                  </a:rPr>
                  <a:t>TSV,</a:t>
                </a:r>
                <a:r>
                  <a:rPr sz="1200" spc="5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70" dirty="0">
                    <a:solidFill>
                      <a:srgbClr val="4A5462"/>
                    </a:solidFill>
                    <a:latin typeface="Roboto"/>
                    <a:cs typeface="Roboto"/>
                  </a:rPr>
                  <a:t>Excel,</a:t>
                </a:r>
                <a:r>
                  <a:rPr sz="1200" spc="5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80" dirty="0">
                    <a:solidFill>
                      <a:srgbClr val="4A5462"/>
                    </a:solidFill>
                    <a:latin typeface="Roboto"/>
                    <a:cs typeface="Roboto"/>
                  </a:rPr>
                  <a:t>and</a:t>
                </a:r>
                <a:r>
                  <a:rPr sz="1200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70" dirty="0">
                    <a:solidFill>
                      <a:srgbClr val="4A5462"/>
                    </a:solidFill>
                    <a:latin typeface="Roboto"/>
                    <a:cs typeface="Roboto"/>
                  </a:rPr>
                  <a:t>other</a:t>
                </a:r>
                <a:r>
                  <a:rPr sz="1200" spc="5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65" dirty="0">
                    <a:solidFill>
                      <a:srgbClr val="4A5462"/>
                    </a:solidFill>
                    <a:latin typeface="Roboto"/>
                    <a:cs typeface="Roboto"/>
                  </a:rPr>
                  <a:t>structured</a:t>
                </a:r>
                <a:r>
                  <a:rPr sz="1200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35" dirty="0">
                    <a:solidFill>
                      <a:srgbClr val="4A5462"/>
                    </a:solidFill>
                    <a:latin typeface="Roboto"/>
                    <a:cs typeface="Roboto"/>
                  </a:rPr>
                  <a:t>formats</a:t>
                </a:r>
                <a:endParaRPr sz="1200" dirty="0">
                  <a:latin typeface="Roboto"/>
                  <a:cs typeface="Roboto"/>
                </a:endParaRPr>
              </a:p>
              <a:p>
                <a:pPr>
                  <a:lnSpc>
                    <a:spcPct val="100000"/>
                  </a:lnSpc>
                </a:pPr>
                <a:endParaRPr sz="1050" dirty="0">
                  <a:latin typeface="Roboto"/>
                  <a:cs typeface="Roboto"/>
                </a:endParaRPr>
              </a:p>
              <a:p>
                <a:pPr>
                  <a:lnSpc>
                    <a:spcPct val="100000"/>
                  </a:lnSpc>
                  <a:spcBef>
                    <a:spcPts val="740"/>
                  </a:spcBef>
                </a:pPr>
                <a:endParaRPr sz="1050" dirty="0">
                  <a:latin typeface="Roboto"/>
                  <a:cs typeface="Roboto"/>
                </a:endParaRPr>
              </a:p>
              <a:p>
                <a:pPr marL="12700">
                  <a:lnSpc>
                    <a:spcPct val="100000"/>
                  </a:lnSpc>
                </a:pPr>
                <a:r>
                  <a:rPr sz="1300" b="0" spc="-10" dirty="0">
                    <a:latin typeface="Roboto Medium"/>
                    <a:cs typeface="Roboto Medium"/>
                  </a:rPr>
                  <a:t>Databases</a:t>
                </a:r>
                <a:endParaRPr sz="1300" dirty="0">
                  <a:latin typeface="Roboto Medium"/>
                  <a:cs typeface="Roboto Medium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640"/>
                  </a:spcBef>
                </a:pPr>
                <a:r>
                  <a:rPr sz="1200" spc="-90" dirty="0">
                    <a:solidFill>
                      <a:srgbClr val="4A5462"/>
                    </a:solidFill>
                    <a:latin typeface="Roboto"/>
                    <a:cs typeface="Roboto"/>
                  </a:rPr>
                  <a:t>SQL</a:t>
                </a:r>
                <a:r>
                  <a:rPr sz="1200" spc="-5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65" dirty="0">
                    <a:solidFill>
                      <a:srgbClr val="4A5462"/>
                    </a:solidFill>
                    <a:latin typeface="Roboto"/>
                    <a:cs typeface="Roboto"/>
                  </a:rPr>
                  <a:t>via</a:t>
                </a:r>
                <a:r>
                  <a:rPr sz="1200" spc="-5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80" dirty="0">
                    <a:solidFill>
                      <a:srgbClr val="4A5462"/>
                    </a:solidFill>
                    <a:latin typeface="Roboto"/>
                    <a:cs typeface="Roboto"/>
                  </a:rPr>
                  <a:t>SQLAlchemy,</a:t>
                </a:r>
                <a:r>
                  <a:rPr sz="1200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70" dirty="0">
                    <a:solidFill>
                      <a:srgbClr val="4A5462"/>
                    </a:solidFill>
                    <a:latin typeface="Roboto"/>
                    <a:cs typeface="Roboto"/>
                  </a:rPr>
                  <a:t>pyodbc,</a:t>
                </a:r>
                <a:r>
                  <a:rPr sz="1200" spc="-5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10" dirty="0">
                    <a:solidFill>
                      <a:srgbClr val="4A5462"/>
                    </a:solidFill>
                    <a:latin typeface="Roboto"/>
                    <a:cs typeface="Roboto"/>
                  </a:rPr>
                  <a:t>psycopg2</a:t>
                </a:r>
                <a:endParaRPr sz="1200" dirty="0">
                  <a:latin typeface="Roboto"/>
                  <a:cs typeface="Roboto"/>
                </a:endParaRPr>
              </a:p>
              <a:p>
                <a:pPr>
                  <a:lnSpc>
                    <a:spcPct val="100000"/>
                  </a:lnSpc>
                </a:pPr>
                <a:endParaRPr sz="1050" dirty="0">
                  <a:latin typeface="Roboto"/>
                  <a:cs typeface="Roboto"/>
                </a:endParaRPr>
              </a:p>
              <a:p>
                <a:pPr>
                  <a:lnSpc>
                    <a:spcPct val="100000"/>
                  </a:lnSpc>
                  <a:spcBef>
                    <a:spcPts val="740"/>
                  </a:spcBef>
                </a:pPr>
                <a:endParaRPr sz="1050" dirty="0">
                  <a:latin typeface="Roboto"/>
                  <a:cs typeface="Roboto"/>
                </a:endParaRPr>
              </a:p>
              <a:p>
                <a:pPr marL="12700">
                  <a:lnSpc>
                    <a:spcPct val="100000"/>
                  </a:lnSpc>
                </a:pPr>
                <a:r>
                  <a:rPr sz="1300" b="0" spc="-20" dirty="0">
                    <a:latin typeface="Roboto Medium"/>
                    <a:cs typeface="Roboto Medium"/>
                  </a:rPr>
                  <a:t>APIs</a:t>
                </a:r>
                <a:endParaRPr sz="1300" dirty="0">
                  <a:latin typeface="Roboto Medium"/>
                  <a:cs typeface="Roboto Medium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640"/>
                  </a:spcBef>
                </a:pPr>
                <a:r>
                  <a:rPr sz="1200" spc="-70" dirty="0">
                    <a:solidFill>
                      <a:srgbClr val="4A5462"/>
                    </a:solidFill>
                    <a:latin typeface="Roboto"/>
                    <a:cs typeface="Roboto"/>
                  </a:rPr>
                  <a:t>Using</a:t>
                </a:r>
                <a:r>
                  <a:rPr sz="1200" spc="25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65" dirty="0">
                    <a:solidFill>
                      <a:srgbClr val="4A5462"/>
                    </a:solidFill>
                    <a:latin typeface="Roboto"/>
                    <a:cs typeface="Roboto"/>
                  </a:rPr>
                  <a:t>requests,</a:t>
                </a:r>
                <a:r>
                  <a:rPr sz="1200" spc="30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70" dirty="0">
                    <a:solidFill>
                      <a:srgbClr val="4A5462"/>
                    </a:solidFill>
                    <a:latin typeface="Roboto"/>
                    <a:cs typeface="Roboto"/>
                  </a:rPr>
                  <a:t>pandas.read_json,</a:t>
                </a:r>
                <a:r>
                  <a:rPr sz="1200" spc="25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20" dirty="0">
                    <a:solidFill>
                      <a:srgbClr val="4A5462"/>
                    </a:solidFill>
                    <a:latin typeface="Roboto"/>
                    <a:cs typeface="Roboto"/>
                  </a:rPr>
                  <a:t>etc.</a:t>
                </a:r>
                <a:endParaRPr sz="1200" dirty="0">
                  <a:latin typeface="Roboto"/>
                  <a:cs typeface="Roboto"/>
                </a:endParaRPr>
              </a:p>
              <a:p>
                <a:pPr>
                  <a:lnSpc>
                    <a:spcPct val="100000"/>
                  </a:lnSpc>
                </a:pPr>
                <a:endParaRPr sz="1050" dirty="0">
                  <a:latin typeface="Roboto"/>
                  <a:cs typeface="Roboto"/>
                </a:endParaRPr>
              </a:p>
              <a:p>
                <a:pPr>
                  <a:lnSpc>
                    <a:spcPct val="100000"/>
                  </a:lnSpc>
                  <a:spcBef>
                    <a:spcPts val="740"/>
                  </a:spcBef>
                </a:pPr>
                <a:endParaRPr sz="1050" dirty="0">
                  <a:latin typeface="Roboto"/>
                  <a:cs typeface="Roboto"/>
                </a:endParaRPr>
              </a:p>
              <a:p>
                <a:pPr marL="12700">
                  <a:lnSpc>
                    <a:spcPct val="100000"/>
                  </a:lnSpc>
                </a:pPr>
                <a:r>
                  <a:rPr sz="1300" b="0" spc="-55" dirty="0">
                    <a:latin typeface="Roboto Medium"/>
                    <a:cs typeface="Roboto Medium"/>
                  </a:rPr>
                  <a:t>Big</a:t>
                </a:r>
                <a:r>
                  <a:rPr sz="1300" b="0" spc="-25" dirty="0">
                    <a:latin typeface="Roboto Medium"/>
                    <a:cs typeface="Roboto Medium"/>
                  </a:rPr>
                  <a:t> </a:t>
                </a:r>
                <a:r>
                  <a:rPr sz="1300" b="0" spc="-20" dirty="0">
                    <a:latin typeface="Roboto Medium"/>
                    <a:cs typeface="Roboto Medium"/>
                  </a:rPr>
                  <a:t>Data</a:t>
                </a:r>
                <a:endParaRPr sz="1300" dirty="0">
                  <a:latin typeface="Roboto Medium"/>
                  <a:cs typeface="Roboto Medium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640"/>
                  </a:spcBef>
                </a:pPr>
                <a:r>
                  <a:rPr sz="1200" spc="-70" dirty="0">
                    <a:solidFill>
                      <a:srgbClr val="4A5462"/>
                    </a:solidFill>
                    <a:latin typeface="Roboto"/>
                    <a:cs typeface="Roboto"/>
                  </a:rPr>
                  <a:t>Spark,</a:t>
                </a:r>
                <a:r>
                  <a:rPr sz="1200" spc="5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80" dirty="0">
                    <a:solidFill>
                      <a:srgbClr val="4A5462"/>
                    </a:solidFill>
                    <a:latin typeface="Roboto"/>
                    <a:cs typeface="Roboto"/>
                  </a:rPr>
                  <a:t>Dask</a:t>
                </a:r>
                <a:r>
                  <a:rPr sz="1200" spc="5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60" dirty="0">
                    <a:solidFill>
                      <a:srgbClr val="4A5462"/>
                    </a:solidFill>
                    <a:latin typeface="Roboto"/>
                    <a:cs typeface="Roboto"/>
                  </a:rPr>
                  <a:t>for</a:t>
                </a:r>
                <a:r>
                  <a:rPr sz="1200" spc="10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60" dirty="0">
                    <a:solidFill>
                      <a:srgbClr val="4A5462"/>
                    </a:solidFill>
                    <a:latin typeface="Roboto"/>
                    <a:cs typeface="Roboto"/>
                  </a:rPr>
                  <a:t>distributed</a:t>
                </a:r>
                <a:r>
                  <a:rPr sz="1200" spc="5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10" dirty="0">
                    <a:solidFill>
                      <a:srgbClr val="4A5462"/>
                    </a:solidFill>
                    <a:latin typeface="Roboto"/>
                    <a:cs typeface="Roboto"/>
                  </a:rPr>
                  <a:t>processing</a:t>
                </a:r>
                <a:endParaRPr sz="1200" dirty="0">
                  <a:latin typeface="Roboto"/>
                  <a:cs typeface="Roboto"/>
                </a:endParaRPr>
              </a:p>
              <a:p>
                <a:pPr>
                  <a:lnSpc>
                    <a:spcPct val="100000"/>
                  </a:lnSpc>
                </a:pPr>
                <a:endParaRPr sz="1050" dirty="0">
                  <a:latin typeface="Roboto"/>
                  <a:cs typeface="Roboto"/>
                </a:endParaRPr>
              </a:p>
              <a:p>
                <a:pPr>
                  <a:lnSpc>
                    <a:spcPct val="100000"/>
                  </a:lnSpc>
                  <a:spcBef>
                    <a:spcPts val="735"/>
                  </a:spcBef>
                </a:pPr>
                <a:endParaRPr sz="1050" dirty="0">
                  <a:latin typeface="Roboto"/>
                  <a:cs typeface="Roboto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5"/>
                  </a:spcBef>
                </a:pPr>
                <a:r>
                  <a:rPr sz="1300" b="0" spc="-65" dirty="0">
                    <a:latin typeface="Roboto Medium"/>
                    <a:cs typeface="Roboto Medium"/>
                  </a:rPr>
                  <a:t>Cloud</a:t>
                </a:r>
                <a:r>
                  <a:rPr sz="1300" b="0" dirty="0">
                    <a:latin typeface="Roboto Medium"/>
                    <a:cs typeface="Roboto Medium"/>
                  </a:rPr>
                  <a:t> </a:t>
                </a:r>
                <a:r>
                  <a:rPr sz="1300" b="0" spc="-10" dirty="0">
                    <a:latin typeface="Roboto Medium"/>
                    <a:cs typeface="Roboto Medium"/>
                  </a:rPr>
                  <a:t>Storage</a:t>
                </a:r>
                <a:endParaRPr sz="1300" dirty="0">
                  <a:latin typeface="Roboto Medium"/>
                  <a:cs typeface="Roboto Medium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640"/>
                  </a:spcBef>
                </a:pPr>
                <a:r>
                  <a:rPr sz="1200" spc="-114" dirty="0">
                    <a:solidFill>
                      <a:srgbClr val="4A5462"/>
                    </a:solidFill>
                    <a:latin typeface="Roboto"/>
                    <a:cs typeface="Roboto"/>
                  </a:rPr>
                  <a:t>AWS</a:t>
                </a:r>
                <a:r>
                  <a:rPr sz="1200" spc="-10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65" dirty="0">
                    <a:solidFill>
                      <a:srgbClr val="4A5462"/>
                    </a:solidFill>
                    <a:latin typeface="Roboto"/>
                    <a:cs typeface="Roboto"/>
                  </a:rPr>
                  <a:t>S3,</a:t>
                </a:r>
                <a:r>
                  <a:rPr sz="1200" spc="-5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80" dirty="0">
                    <a:solidFill>
                      <a:srgbClr val="4A5462"/>
                    </a:solidFill>
                    <a:latin typeface="Roboto"/>
                    <a:cs typeface="Roboto"/>
                  </a:rPr>
                  <a:t>Google</a:t>
                </a:r>
                <a:r>
                  <a:rPr sz="1200" spc="-10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75" dirty="0">
                    <a:solidFill>
                      <a:srgbClr val="4A5462"/>
                    </a:solidFill>
                    <a:latin typeface="Roboto"/>
                    <a:cs typeface="Roboto"/>
                  </a:rPr>
                  <a:t>Cloud</a:t>
                </a:r>
                <a:r>
                  <a:rPr sz="1200" spc="-5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65" dirty="0">
                    <a:solidFill>
                      <a:srgbClr val="4A5462"/>
                    </a:solidFill>
                    <a:latin typeface="Roboto"/>
                    <a:cs typeface="Roboto"/>
                  </a:rPr>
                  <a:t>Storage,</a:t>
                </a:r>
                <a:r>
                  <a:rPr sz="1200" spc="-5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70" dirty="0">
                    <a:solidFill>
                      <a:srgbClr val="4A5462"/>
                    </a:solidFill>
                    <a:latin typeface="Roboto"/>
                    <a:cs typeface="Roboto"/>
                  </a:rPr>
                  <a:t>Azure</a:t>
                </a:r>
                <a:r>
                  <a:rPr sz="1200" spc="-10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20" dirty="0">
                    <a:solidFill>
                      <a:srgbClr val="4A5462"/>
                    </a:solidFill>
                    <a:latin typeface="Roboto"/>
                    <a:cs typeface="Roboto"/>
                  </a:rPr>
                  <a:t>Blob</a:t>
                </a:r>
                <a:endParaRPr sz="1200" dirty="0">
                  <a:latin typeface="Roboto"/>
                  <a:cs typeface="Roboto"/>
                </a:endParaRPr>
              </a:p>
            </p:txBody>
          </p:sp>
        </p:grpSp>
        <p:pic>
          <p:nvPicPr>
            <p:cNvPr id="116" name="object 26">
              <a:extLst>
                <a:ext uri="{FF2B5EF4-FFF2-40B4-BE49-F238E27FC236}">
                  <a16:creationId xmlns:a16="http://schemas.microsoft.com/office/drawing/2014/main" id="{66109866-64BB-EAD3-5082-0AE3006A30D1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88435" y="1745642"/>
              <a:ext cx="228599" cy="228599"/>
            </a:xfrm>
            <a:prstGeom prst="rect">
              <a:avLst/>
            </a:prstGeom>
          </p:spPr>
        </p:pic>
        <p:sp>
          <p:nvSpPr>
            <p:cNvPr id="117" name="object 27">
              <a:extLst>
                <a:ext uri="{FF2B5EF4-FFF2-40B4-BE49-F238E27FC236}">
                  <a16:creationId xmlns:a16="http://schemas.microsoft.com/office/drawing/2014/main" id="{AAF67157-866F-BC3A-9D5F-1D16FCE3B88A}"/>
                </a:ext>
              </a:extLst>
            </p:cNvPr>
            <p:cNvSpPr txBox="1"/>
            <p:nvPr/>
          </p:nvSpPr>
          <p:spPr>
            <a:xfrm>
              <a:off x="6593156" y="1697276"/>
              <a:ext cx="2726690" cy="328295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5"/>
                </a:spcBef>
              </a:pPr>
              <a:r>
                <a:rPr sz="1950" b="1" spc="-125" dirty="0">
                  <a:solidFill>
                    <a:srgbClr val="3B81F5"/>
                  </a:solidFill>
                  <a:latin typeface="Montserrat SemiBold"/>
                  <a:cs typeface="Montserrat SemiBold"/>
                </a:rPr>
                <a:t>Key</a:t>
              </a:r>
              <a:r>
                <a:rPr sz="1950" b="1" spc="-20" dirty="0">
                  <a:solidFill>
                    <a:srgbClr val="3B81F5"/>
                  </a:solidFill>
                  <a:latin typeface="Montserrat SemiBold"/>
                  <a:cs typeface="Montserrat SemiBold"/>
                </a:rPr>
                <a:t> </a:t>
              </a:r>
              <a:r>
                <a:rPr sz="1950" b="1" spc="-125" dirty="0">
                  <a:solidFill>
                    <a:srgbClr val="3B81F5"/>
                  </a:solidFill>
                  <a:latin typeface="Montserrat SemiBold"/>
                  <a:cs typeface="Montserrat SemiBold"/>
                </a:rPr>
                <a:t>Checks</a:t>
              </a:r>
              <a:r>
                <a:rPr sz="1950" b="1" spc="-15" dirty="0">
                  <a:solidFill>
                    <a:srgbClr val="3B81F5"/>
                  </a:solidFill>
                  <a:latin typeface="Montserrat SemiBold"/>
                  <a:cs typeface="Montserrat SemiBold"/>
                </a:rPr>
                <a:t> </a:t>
              </a:r>
              <a:r>
                <a:rPr sz="1950" b="1" spc="-105" dirty="0">
                  <a:solidFill>
                    <a:srgbClr val="3B81F5"/>
                  </a:solidFill>
                  <a:latin typeface="Montserrat SemiBold"/>
                  <a:cs typeface="Montserrat SemiBold"/>
                </a:rPr>
                <a:t>Before</a:t>
              </a:r>
              <a:r>
                <a:rPr sz="1950" b="1" spc="-20" dirty="0">
                  <a:solidFill>
                    <a:srgbClr val="3B81F5"/>
                  </a:solidFill>
                  <a:latin typeface="Montserrat SemiBold"/>
                  <a:cs typeface="Montserrat SemiBold"/>
                </a:rPr>
                <a:t> </a:t>
              </a:r>
              <a:r>
                <a:rPr sz="1950" b="1" spc="-30" dirty="0">
                  <a:solidFill>
                    <a:srgbClr val="3B81F5"/>
                  </a:solidFill>
                  <a:latin typeface="Montserrat SemiBold"/>
                  <a:cs typeface="Montserrat SemiBold"/>
                </a:rPr>
                <a:t>Use</a:t>
              </a:r>
              <a:endParaRPr sz="1950" dirty="0">
                <a:latin typeface="Montserrat SemiBold"/>
                <a:cs typeface="Montserrat SemiBold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342DF46-C993-9F0A-BF34-C338BA0FE801}"/>
                </a:ext>
              </a:extLst>
            </p:cNvPr>
            <p:cNvGrpSpPr/>
            <p:nvPr/>
          </p:nvGrpSpPr>
          <p:grpSpPr>
            <a:xfrm>
              <a:off x="6163589" y="2202001"/>
              <a:ext cx="5187037" cy="4267609"/>
              <a:chOff x="6163589" y="2202001"/>
              <a:chExt cx="5187037" cy="4267609"/>
            </a:xfrm>
          </p:grpSpPr>
          <p:sp>
            <p:nvSpPr>
              <p:cNvPr id="5" name="object 9">
                <a:extLst>
                  <a:ext uri="{FF2B5EF4-FFF2-40B4-BE49-F238E27FC236}">
                    <a16:creationId xmlns:a16="http://schemas.microsoft.com/office/drawing/2014/main" id="{8D56EA2E-7C47-082D-B7EE-60F5625583A6}"/>
                  </a:ext>
                </a:extLst>
              </p:cNvPr>
              <p:cNvSpPr/>
              <p:nvPr/>
            </p:nvSpPr>
            <p:spPr>
              <a:xfrm>
                <a:off x="6163589" y="4224598"/>
                <a:ext cx="5181600" cy="1148680"/>
              </a:xfrm>
              <a:custGeom>
                <a:avLst/>
                <a:gdLst/>
                <a:ahLst/>
                <a:cxnLst/>
                <a:rect l="l" t="t" r="r" b="b"/>
                <a:pathLst>
                  <a:path w="5181600" h="723900">
                    <a:moveTo>
                      <a:pt x="5128201" y="723899"/>
                    </a:moveTo>
                    <a:lnTo>
                      <a:pt x="53397" y="723899"/>
                    </a:lnTo>
                    <a:lnTo>
                      <a:pt x="49681" y="723533"/>
                    </a:lnTo>
                    <a:lnTo>
                      <a:pt x="14085" y="704507"/>
                    </a:lnTo>
                    <a:lnTo>
                      <a:pt x="0" y="670502"/>
                    </a:lnTo>
                    <a:lnTo>
                      <a:pt x="0" y="666749"/>
                    </a:lnTo>
                    <a:lnTo>
                      <a:pt x="0" y="53397"/>
                    </a:lnTo>
                    <a:lnTo>
                      <a:pt x="19392" y="14085"/>
                    </a:lnTo>
                    <a:lnTo>
                      <a:pt x="53397" y="0"/>
                    </a:lnTo>
                    <a:lnTo>
                      <a:pt x="5128201" y="0"/>
                    </a:lnTo>
                    <a:lnTo>
                      <a:pt x="5167513" y="19392"/>
                    </a:lnTo>
                    <a:lnTo>
                      <a:pt x="5181599" y="53397"/>
                    </a:lnTo>
                    <a:lnTo>
                      <a:pt x="5181599" y="670502"/>
                    </a:lnTo>
                    <a:lnTo>
                      <a:pt x="5162206" y="709814"/>
                    </a:lnTo>
                    <a:lnTo>
                      <a:pt x="5131917" y="723533"/>
                    </a:lnTo>
                    <a:lnTo>
                      <a:pt x="5128201" y="723899"/>
                    </a:lnTo>
                    <a:close/>
                  </a:path>
                </a:pathLst>
              </a:custGeom>
              <a:solidFill>
                <a:srgbClr val="F9FAFA"/>
              </a:solidFill>
              <a:ln w="3175">
                <a:solidFill>
                  <a:srgbClr val="DDD9C3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" name="object 9">
                <a:extLst>
                  <a:ext uri="{FF2B5EF4-FFF2-40B4-BE49-F238E27FC236}">
                    <a16:creationId xmlns:a16="http://schemas.microsoft.com/office/drawing/2014/main" id="{E18A28DD-C5AF-17AB-3D42-C6A38A0695C6}"/>
                  </a:ext>
                </a:extLst>
              </p:cNvPr>
              <p:cNvSpPr/>
              <p:nvPr/>
            </p:nvSpPr>
            <p:spPr>
              <a:xfrm>
                <a:off x="6163589" y="5453729"/>
                <a:ext cx="5181600" cy="1015881"/>
              </a:xfrm>
              <a:custGeom>
                <a:avLst/>
                <a:gdLst/>
                <a:ahLst/>
                <a:cxnLst/>
                <a:rect l="l" t="t" r="r" b="b"/>
                <a:pathLst>
                  <a:path w="5181600" h="723900">
                    <a:moveTo>
                      <a:pt x="5128201" y="723899"/>
                    </a:moveTo>
                    <a:lnTo>
                      <a:pt x="53397" y="723899"/>
                    </a:lnTo>
                    <a:lnTo>
                      <a:pt x="49681" y="723533"/>
                    </a:lnTo>
                    <a:lnTo>
                      <a:pt x="14085" y="704507"/>
                    </a:lnTo>
                    <a:lnTo>
                      <a:pt x="0" y="670502"/>
                    </a:lnTo>
                    <a:lnTo>
                      <a:pt x="0" y="666749"/>
                    </a:lnTo>
                    <a:lnTo>
                      <a:pt x="0" y="53397"/>
                    </a:lnTo>
                    <a:lnTo>
                      <a:pt x="19392" y="14085"/>
                    </a:lnTo>
                    <a:lnTo>
                      <a:pt x="53397" y="0"/>
                    </a:lnTo>
                    <a:lnTo>
                      <a:pt x="5128201" y="0"/>
                    </a:lnTo>
                    <a:lnTo>
                      <a:pt x="5167513" y="19392"/>
                    </a:lnTo>
                    <a:lnTo>
                      <a:pt x="5181599" y="53397"/>
                    </a:lnTo>
                    <a:lnTo>
                      <a:pt x="5181599" y="670502"/>
                    </a:lnTo>
                    <a:lnTo>
                      <a:pt x="5162206" y="709814"/>
                    </a:lnTo>
                    <a:lnTo>
                      <a:pt x="5131917" y="723533"/>
                    </a:lnTo>
                    <a:lnTo>
                      <a:pt x="5128201" y="723899"/>
                    </a:lnTo>
                    <a:close/>
                  </a:path>
                </a:pathLst>
              </a:custGeom>
              <a:solidFill>
                <a:srgbClr val="F9FAFA"/>
              </a:solidFill>
              <a:ln w="3175">
                <a:solidFill>
                  <a:srgbClr val="DDD9C3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8FD4FCE-3C1B-410C-2DD8-4A2E2706DD23}"/>
                  </a:ext>
                </a:extLst>
              </p:cNvPr>
              <p:cNvGrpSpPr/>
              <p:nvPr/>
            </p:nvGrpSpPr>
            <p:grpSpPr>
              <a:xfrm>
                <a:off x="6169026" y="2202001"/>
                <a:ext cx="5181600" cy="760553"/>
                <a:chOff x="6169026" y="2202001"/>
                <a:chExt cx="5181600" cy="760553"/>
              </a:xfrm>
            </p:grpSpPr>
            <p:sp>
              <p:nvSpPr>
                <p:cNvPr id="2" name="object 9">
                  <a:extLst>
                    <a:ext uri="{FF2B5EF4-FFF2-40B4-BE49-F238E27FC236}">
                      <a16:creationId xmlns:a16="http://schemas.microsoft.com/office/drawing/2014/main" id="{1FF3EA93-8BA6-438A-DC71-2C41B4F7FBD1}"/>
                    </a:ext>
                  </a:extLst>
                </p:cNvPr>
                <p:cNvSpPr/>
                <p:nvPr/>
              </p:nvSpPr>
              <p:spPr>
                <a:xfrm>
                  <a:off x="6169026" y="2202001"/>
                  <a:ext cx="5181600" cy="760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1600" h="723900">
                      <a:moveTo>
                        <a:pt x="5128201" y="723899"/>
                      </a:moveTo>
                      <a:lnTo>
                        <a:pt x="53397" y="723899"/>
                      </a:lnTo>
                      <a:lnTo>
                        <a:pt x="49681" y="723533"/>
                      </a:lnTo>
                      <a:lnTo>
                        <a:pt x="14085" y="704507"/>
                      </a:lnTo>
                      <a:lnTo>
                        <a:pt x="0" y="670502"/>
                      </a:lnTo>
                      <a:lnTo>
                        <a:pt x="0" y="666749"/>
                      </a:lnTo>
                      <a:lnTo>
                        <a:pt x="0" y="53397"/>
                      </a:lnTo>
                      <a:lnTo>
                        <a:pt x="19392" y="14085"/>
                      </a:lnTo>
                      <a:lnTo>
                        <a:pt x="53397" y="0"/>
                      </a:lnTo>
                      <a:lnTo>
                        <a:pt x="5128201" y="0"/>
                      </a:lnTo>
                      <a:lnTo>
                        <a:pt x="5167513" y="19392"/>
                      </a:lnTo>
                      <a:lnTo>
                        <a:pt x="5181599" y="53397"/>
                      </a:lnTo>
                      <a:lnTo>
                        <a:pt x="5181599" y="670502"/>
                      </a:lnTo>
                      <a:lnTo>
                        <a:pt x="5162206" y="709814"/>
                      </a:lnTo>
                      <a:lnTo>
                        <a:pt x="5131917" y="723533"/>
                      </a:lnTo>
                      <a:lnTo>
                        <a:pt x="5128201" y="723899"/>
                      </a:lnTo>
                      <a:close/>
                    </a:path>
                  </a:pathLst>
                </a:custGeom>
                <a:solidFill>
                  <a:srgbClr val="F9FAFA"/>
                </a:solidFill>
                <a:ln w="3175">
                  <a:solidFill>
                    <a:srgbClr val="DDD9C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pic>
              <p:nvPicPr>
                <p:cNvPr id="8" name="object 28">
                  <a:extLst>
                    <a:ext uri="{FF2B5EF4-FFF2-40B4-BE49-F238E27FC236}">
                      <a16:creationId xmlns:a16="http://schemas.microsoft.com/office/drawing/2014/main" id="{A55E96B9-A842-2244-58DD-183A8EEFC999}"/>
                    </a:ext>
                  </a:extLst>
                </p:cNvPr>
                <p:cNvPicPr/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6253509" y="2405293"/>
                  <a:ext cx="135225" cy="97125"/>
                </a:xfrm>
                <a:prstGeom prst="rect">
                  <a:avLst/>
                </a:prstGeom>
              </p:spPr>
            </p:pic>
            <p:sp>
              <p:nvSpPr>
                <p:cNvPr id="9" name="object 34">
                  <a:extLst>
                    <a:ext uri="{FF2B5EF4-FFF2-40B4-BE49-F238E27FC236}">
                      <a16:creationId xmlns:a16="http://schemas.microsoft.com/office/drawing/2014/main" id="{1AA0645B-9E0F-1444-2897-CC8771674618}"/>
                    </a:ext>
                  </a:extLst>
                </p:cNvPr>
                <p:cNvSpPr txBox="1"/>
                <p:nvPr/>
              </p:nvSpPr>
              <p:spPr>
                <a:xfrm>
                  <a:off x="6517034" y="2281441"/>
                  <a:ext cx="4451985" cy="487313"/>
                </a:xfrm>
                <a:prstGeom prst="rect">
                  <a:avLst/>
                </a:prstGeom>
              </p:spPr>
              <p:txBody>
                <a:bodyPr vert="horz" wrap="square" lIns="0" tIns="635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500"/>
                    </a:spcBef>
                  </a:pPr>
                  <a:r>
                    <a:rPr sz="1300" b="0" spc="-10" dirty="0">
                      <a:latin typeface="Roboto Medium"/>
                      <a:cs typeface="Roboto Medium"/>
                    </a:rPr>
                    <a:t>Encoding</a:t>
                  </a:r>
                  <a:endParaRPr sz="1300" dirty="0">
                    <a:latin typeface="Roboto Medium"/>
                    <a:cs typeface="Roboto Medium"/>
                  </a:endParaRPr>
                </a:p>
                <a:p>
                  <a:pPr marL="12700">
                    <a:lnSpc>
                      <a:spcPct val="100000"/>
                    </a:lnSpc>
                    <a:spcBef>
                      <a:spcPts val="340"/>
                    </a:spcBef>
                  </a:pPr>
                  <a:r>
                    <a:rPr sz="1200" spc="-60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Verify</a:t>
                  </a:r>
                  <a:r>
                    <a:rPr sz="1200" spc="-15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 </a:t>
                  </a:r>
                  <a:r>
                    <a:rPr sz="1200" spc="-60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file</a:t>
                  </a:r>
                  <a:r>
                    <a:rPr sz="1200" spc="-10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 </a:t>
                  </a:r>
                  <a:r>
                    <a:rPr sz="1200" spc="-70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encoding</a:t>
                  </a:r>
                  <a:r>
                    <a:rPr sz="1200" spc="-10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 </a:t>
                  </a:r>
                  <a:r>
                    <a:rPr sz="1200" spc="-55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(utf-</a:t>
                  </a:r>
                  <a:r>
                    <a:rPr sz="1200" spc="-50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8,</a:t>
                  </a:r>
                  <a:r>
                    <a:rPr sz="1200" spc="-10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 </a:t>
                  </a:r>
                  <a:r>
                    <a:rPr sz="1200" spc="-50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latin1,</a:t>
                  </a:r>
                  <a:r>
                    <a:rPr sz="1200" spc="-10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 </a:t>
                  </a:r>
                  <a:r>
                    <a:rPr sz="1200" spc="-20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etc.)</a:t>
                  </a:r>
                  <a:endParaRPr sz="1200" dirty="0">
                    <a:latin typeface="Roboto"/>
                    <a:cs typeface="Roboto"/>
                  </a:endParaRP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06EAE0ED-3A66-80EC-CF6B-99E694658174}"/>
                  </a:ext>
                </a:extLst>
              </p:cNvPr>
              <p:cNvGrpSpPr/>
              <p:nvPr/>
            </p:nvGrpSpPr>
            <p:grpSpPr>
              <a:xfrm>
                <a:off x="6163589" y="3033849"/>
                <a:ext cx="5181600" cy="1110173"/>
                <a:chOff x="6169026" y="3072483"/>
                <a:chExt cx="5181600" cy="1110173"/>
              </a:xfrm>
            </p:grpSpPr>
            <p:sp>
              <p:nvSpPr>
                <p:cNvPr id="4" name="object 9">
                  <a:extLst>
                    <a:ext uri="{FF2B5EF4-FFF2-40B4-BE49-F238E27FC236}">
                      <a16:creationId xmlns:a16="http://schemas.microsoft.com/office/drawing/2014/main" id="{CB3FB0D5-1658-7F42-318F-B6EADB60C0ED}"/>
                    </a:ext>
                  </a:extLst>
                </p:cNvPr>
                <p:cNvSpPr/>
                <p:nvPr/>
              </p:nvSpPr>
              <p:spPr>
                <a:xfrm>
                  <a:off x="6169026" y="3072483"/>
                  <a:ext cx="5181600" cy="11101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1600" h="723900">
                      <a:moveTo>
                        <a:pt x="5128201" y="723899"/>
                      </a:moveTo>
                      <a:lnTo>
                        <a:pt x="53397" y="723899"/>
                      </a:lnTo>
                      <a:lnTo>
                        <a:pt x="49681" y="723533"/>
                      </a:lnTo>
                      <a:lnTo>
                        <a:pt x="14085" y="704507"/>
                      </a:lnTo>
                      <a:lnTo>
                        <a:pt x="0" y="670502"/>
                      </a:lnTo>
                      <a:lnTo>
                        <a:pt x="0" y="666749"/>
                      </a:lnTo>
                      <a:lnTo>
                        <a:pt x="0" y="53397"/>
                      </a:lnTo>
                      <a:lnTo>
                        <a:pt x="19392" y="14085"/>
                      </a:lnTo>
                      <a:lnTo>
                        <a:pt x="53397" y="0"/>
                      </a:lnTo>
                      <a:lnTo>
                        <a:pt x="5128201" y="0"/>
                      </a:lnTo>
                      <a:lnTo>
                        <a:pt x="5167513" y="19392"/>
                      </a:lnTo>
                      <a:lnTo>
                        <a:pt x="5181599" y="53397"/>
                      </a:lnTo>
                      <a:lnTo>
                        <a:pt x="5181599" y="670502"/>
                      </a:lnTo>
                      <a:lnTo>
                        <a:pt x="5162206" y="709814"/>
                      </a:lnTo>
                      <a:lnTo>
                        <a:pt x="5131917" y="723533"/>
                      </a:lnTo>
                      <a:lnTo>
                        <a:pt x="5128201" y="723899"/>
                      </a:lnTo>
                      <a:close/>
                    </a:path>
                  </a:pathLst>
                </a:custGeom>
                <a:solidFill>
                  <a:srgbClr val="F9FAFA"/>
                </a:solidFill>
                <a:ln w="3175">
                  <a:solidFill>
                    <a:srgbClr val="DDD9C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pic>
              <p:nvPicPr>
                <p:cNvPr id="10" name="object 29">
                  <a:extLst>
                    <a:ext uri="{FF2B5EF4-FFF2-40B4-BE49-F238E27FC236}">
                      <a16:creationId xmlns:a16="http://schemas.microsoft.com/office/drawing/2014/main" id="{E3CFB835-40B8-8B3C-5523-54F0ECDA6AA4}"/>
                    </a:ext>
                  </a:extLst>
                </p:cNvPr>
                <p:cNvPicPr/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6270138" y="3217315"/>
                  <a:ext cx="135225" cy="97125"/>
                </a:xfrm>
                <a:prstGeom prst="rect">
                  <a:avLst/>
                </a:prstGeom>
              </p:spPr>
            </p:pic>
            <p:sp>
              <p:nvSpPr>
                <p:cNvPr id="11" name="object 30">
                  <a:extLst>
                    <a:ext uri="{FF2B5EF4-FFF2-40B4-BE49-F238E27FC236}">
                      <a16:creationId xmlns:a16="http://schemas.microsoft.com/office/drawing/2014/main" id="{87DF6799-EB6A-6B95-3E6A-90A3458FF546}"/>
                    </a:ext>
                  </a:extLst>
                </p:cNvPr>
                <p:cNvSpPr/>
                <p:nvPr/>
              </p:nvSpPr>
              <p:spPr>
                <a:xfrm>
                  <a:off x="6251401" y="3650384"/>
                  <a:ext cx="4933950" cy="4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3950" h="419100">
                      <a:moveTo>
                        <a:pt x="4880552" y="419099"/>
                      </a:moveTo>
                      <a:lnTo>
                        <a:pt x="53397" y="419099"/>
                      </a:lnTo>
                      <a:lnTo>
                        <a:pt x="49681" y="418734"/>
                      </a:lnTo>
                      <a:lnTo>
                        <a:pt x="14085" y="399707"/>
                      </a:lnTo>
                      <a:lnTo>
                        <a:pt x="0" y="365702"/>
                      </a:lnTo>
                      <a:lnTo>
                        <a:pt x="0" y="361949"/>
                      </a:lnTo>
                      <a:lnTo>
                        <a:pt x="0" y="53397"/>
                      </a:lnTo>
                      <a:lnTo>
                        <a:pt x="19392" y="14085"/>
                      </a:lnTo>
                      <a:lnTo>
                        <a:pt x="53397" y="0"/>
                      </a:lnTo>
                      <a:lnTo>
                        <a:pt x="4880552" y="0"/>
                      </a:lnTo>
                      <a:lnTo>
                        <a:pt x="4919863" y="19392"/>
                      </a:lnTo>
                      <a:lnTo>
                        <a:pt x="4933950" y="53397"/>
                      </a:lnTo>
                      <a:lnTo>
                        <a:pt x="4933950" y="365702"/>
                      </a:lnTo>
                      <a:lnTo>
                        <a:pt x="4914557" y="405014"/>
                      </a:lnTo>
                      <a:lnTo>
                        <a:pt x="4884268" y="418734"/>
                      </a:lnTo>
                      <a:lnTo>
                        <a:pt x="4880552" y="419099"/>
                      </a:lnTo>
                      <a:close/>
                    </a:path>
                  </a:pathLst>
                </a:custGeom>
                <a:solidFill>
                  <a:srgbClr val="1D293B"/>
                </a:solidFill>
              </p:spPr>
              <p:txBody>
                <a:bodyPr wrap="square" lIns="0" tIns="0" rIns="0" bIns="0" rtlCol="0"/>
                <a:lstStyle/>
                <a:p>
                  <a:endParaRPr dirty="0"/>
                </a:p>
              </p:txBody>
            </p:sp>
            <p:sp>
              <p:nvSpPr>
                <p:cNvPr id="12" name="object 34">
                  <a:extLst>
                    <a:ext uri="{FF2B5EF4-FFF2-40B4-BE49-F238E27FC236}">
                      <a16:creationId xmlns:a16="http://schemas.microsoft.com/office/drawing/2014/main" id="{38FB0270-FE5D-7F38-DA56-4A510CF4BB9B}"/>
                    </a:ext>
                  </a:extLst>
                </p:cNvPr>
                <p:cNvSpPr txBox="1"/>
                <p:nvPr/>
              </p:nvSpPr>
              <p:spPr>
                <a:xfrm>
                  <a:off x="6530659" y="3116936"/>
                  <a:ext cx="4458334" cy="825867"/>
                </a:xfrm>
                <a:prstGeom prst="rect">
                  <a:avLst/>
                </a:prstGeom>
              </p:spPr>
              <p:txBody>
                <a:bodyPr vert="horz" wrap="square" lIns="0" tIns="635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</a:pPr>
                  <a:r>
                    <a:rPr sz="1300" b="0" spc="-10" dirty="0">
                      <a:latin typeface="Roboto Medium"/>
                      <a:cs typeface="Roboto Medium"/>
                    </a:rPr>
                    <a:t>Delimiters</a:t>
                  </a:r>
                  <a:endParaRPr sz="1300" dirty="0">
                    <a:latin typeface="Roboto Medium"/>
                    <a:cs typeface="Roboto Medium"/>
                  </a:endParaRPr>
                </a:p>
                <a:p>
                  <a:pPr marL="12700">
                    <a:lnSpc>
                      <a:spcPct val="100000"/>
                    </a:lnSpc>
                    <a:spcBef>
                      <a:spcPts val="340"/>
                    </a:spcBef>
                  </a:pPr>
                  <a:r>
                    <a:rPr sz="1200" spc="-85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Check</a:t>
                  </a:r>
                  <a:r>
                    <a:rPr sz="1200" spc="-5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 </a:t>
                  </a:r>
                  <a:r>
                    <a:rPr sz="1200" spc="-60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for</a:t>
                  </a:r>
                  <a:r>
                    <a:rPr sz="1200" spc="-5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 </a:t>
                  </a:r>
                  <a:r>
                    <a:rPr sz="1200" spc="-65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proper</a:t>
                  </a:r>
                  <a:r>
                    <a:rPr sz="1200" spc="-5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 </a:t>
                  </a:r>
                  <a:r>
                    <a:rPr sz="1200" spc="-70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separators</a:t>
                  </a:r>
                  <a:r>
                    <a:rPr sz="1200" spc="-5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 </a:t>
                  </a:r>
                  <a:r>
                    <a:rPr sz="1200" spc="-80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(comma,</a:t>
                  </a:r>
                  <a:r>
                    <a:rPr sz="1200" spc="-5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 </a:t>
                  </a:r>
                  <a:r>
                    <a:rPr sz="1200" spc="-60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tab,</a:t>
                  </a:r>
                  <a:r>
                    <a:rPr sz="1200" spc="-5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 </a:t>
                  </a:r>
                  <a:r>
                    <a:rPr sz="1200" spc="-20" dirty="0">
                      <a:solidFill>
                        <a:srgbClr val="4A5462"/>
                      </a:solidFill>
                      <a:latin typeface="Roboto"/>
                      <a:cs typeface="Roboto"/>
                    </a:rPr>
                    <a:t>etc.)</a:t>
                  </a:r>
                  <a:endParaRPr lang="en-US" sz="1050" dirty="0">
                    <a:latin typeface="Roboto"/>
                    <a:cs typeface="Roboto"/>
                  </a:endParaRPr>
                </a:p>
                <a:p>
                  <a:pPr marL="164465">
                    <a:lnSpc>
                      <a:spcPct val="100000"/>
                    </a:lnSpc>
                  </a:pPr>
                  <a:endParaRPr lang="en-US" sz="1100" spc="-10" dirty="0">
                    <a:solidFill>
                      <a:srgbClr val="E2E7F0"/>
                    </a:solidFill>
                    <a:latin typeface="Lucida Console"/>
                    <a:cs typeface="Lucida Console"/>
                  </a:endParaRPr>
                </a:p>
                <a:p>
                  <a:pPr marL="164465">
                    <a:lnSpc>
                      <a:spcPct val="100000"/>
                    </a:lnSpc>
                  </a:pPr>
                  <a:r>
                    <a:rPr lang="en-US" sz="1100" spc="-10" dirty="0">
                      <a:solidFill>
                        <a:srgbClr val="E2E7F0"/>
                      </a:solidFill>
                      <a:latin typeface="Lucida Console"/>
                      <a:cs typeface="Lucida Console"/>
                    </a:rPr>
                    <a:t>df</a:t>
                  </a:r>
                  <a:r>
                    <a:rPr lang="en-US" sz="1100" spc="-90" dirty="0">
                      <a:solidFill>
                        <a:srgbClr val="E2E7F0"/>
                      </a:solidFill>
                      <a:latin typeface="Lucida Console"/>
                      <a:cs typeface="Lucida Console"/>
                    </a:rPr>
                    <a:t> </a:t>
                  </a:r>
                  <a:r>
                    <a:rPr lang="en-US" sz="1100" dirty="0">
                      <a:solidFill>
                        <a:srgbClr val="E2E7F0"/>
                      </a:solidFill>
                      <a:latin typeface="Lucida Console"/>
                      <a:cs typeface="Lucida Console"/>
                    </a:rPr>
                    <a:t>=</a:t>
                  </a:r>
                  <a:r>
                    <a:rPr lang="en-US" sz="1100" spc="-85" dirty="0">
                      <a:solidFill>
                        <a:srgbClr val="E2E7F0"/>
                      </a:solidFill>
                      <a:latin typeface="Lucida Console"/>
                      <a:cs typeface="Lucida Console"/>
                    </a:rPr>
                    <a:t> </a:t>
                  </a:r>
                  <a:r>
                    <a:rPr lang="en-US" sz="1100" spc="-60" dirty="0">
                      <a:solidFill>
                        <a:srgbClr val="E2E7F0"/>
                      </a:solidFill>
                      <a:latin typeface="Lucida Console"/>
                      <a:cs typeface="Lucida Console"/>
                    </a:rPr>
                    <a:t>pd.read_csv("data.csv",</a:t>
                  </a:r>
                  <a:r>
                    <a:rPr lang="en-US" sz="1100" spc="-85" dirty="0">
                      <a:solidFill>
                        <a:srgbClr val="E2E7F0"/>
                      </a:solidFill>
                      <a:latin typeface="Lucida Console"/>
                      <a:cs typeface="Lucida Console"/>
                    </a:rPr>
                    <a:t> </a:t>
                  </a:r>
                  <a:r>
                    <a:rPr lang="en-US" sz="1100" spc="-10" dirty="0">
                      <a:solidFill>
                        <a:srgbClr val="E2E7F0"/>
                      </a:solidFill>
                      <a:latin typeface="Lucida Console"/>
                      <a:cs typeface="Lucida Console"/>
                    </a:rPr>
                    <a:t>delimiter=",")</a:t>
                  </a:r>
                  <a:endParaRPr lang="en-US" sz="1100" dirty="0">
                    <a:latin typeface="Lucida Console"/>
                    <a:cs typeface="Lucida Console"/>
                  </a:endParaRPr>
                </a:p>
              </p:txBody>
            </p:sp>
          </p:grpSp>
          <p:sp>
            <p:nvSpPr>
              <p:cNvPr id="13" name="object 31">
                <a:extLst>
                  <a:ext uri="{FF2B5EF4-FFF2-40B4-BE49-F238E27FC236}">
                    <a16:creationId xmlns:a16="http://schemas.microsoft.com/office/drawing/2014/main" id="{572BBB7F-15E3-1EE0-9B9D-5485AC6E79D1}"/>
                  </a:ext>
                </a:extLst>
              </p:cNvPr>
              <p:cNvSpPr/>
              <p:nvPr/>
            </p:nvSpPr>
            <p:spPr>
              <a:xfrm>
                <a:off x="6267450" y="4830902"/>
                <a:ext cx="4933950" cy="428625"/>
              </a:xfrm>
              <a:custGeom>
                <a:avLst/>
                <a:gdLst/>
                <a:ahLst/>
                <a:cxnLst/>
                <a:rect l="l" t="t" r="r" b="b"/>
                <a:pathLst>
                  <a:path w="4933950" h="428625">
                    <a:moveTo>
                      <a:pt x="4880552" y="428624"/>
                    </a:moveTo>
                    <a:lnTo>
                      <a:pt x="53397" y="428624"/>
                    </a:lnTo>
                    <a:lnTo>
                      <a:pt x="49681" y="428258"/>
                    </a:lnTo>
                    <a:lnTo>
                      <a:pt x="14085" y="409232"/>
                    </a:lnTo>
                    <a:lnTo>
                      <a:pt x="0" y="375227"/>
                    </a:lnTo>
                    <a:lnTo>
                      <a:pt x="0" y="371474"/>
                    </a:lnTo>
                    <a:lnTo>
                      <a:pt x="0" y="53397"/>
                    </a:lnTo>
                    <a:lnTo>
                      <a:pt x="19392" y="14084"/>
                    </a:lnTo>
                    <a:lnTo>
                      <a:pt x="53397" y="0"/>
                    </a:lnTo>
                    <a:lnTo>
                      <a:pt x="4880552" y="0"/>
                    </a:lnTo>
                    <a:lnTo>
                      <a:pt x="4919863" y="19391"/>
                    </a:lnTo>
                    <a:lnTo>
                      <a:pt x="4933950" y="53397"/>
                    </a:lnTo>
                    <a:lnTo>
                      <a:pt x="4933950" y="375227"/>
                    </a:lnTo>
                    <a:lnTo>
                      <a:pt x="4914557" y="414539"/>
                    </a:lnTo>
                    <a:lnTo>
                      <a:pt x="4884268" y="428258"/>
                    </a:lnTo>
                    <a:lnTo>
                      <a:pt x="4880552" y="428624"/>
                    </a:lnTo>
                    <a:close/>
                  </a:path>
                </a:pathLst>
              </a:custGeom>
              <a:solidFill>
                <a:srgbClr val="1D293B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4" name="object 32">
                <a:extLst>
                  <a:ext uri="{FF2B5EF4-FFF2-40B4-BE49-F238E27FC236}">
                    <a16:creationId xmlns:a16="http://schemas.microsoft.com/office/drawing/2014/main" id="{08703198-5448-6F71-BA77-D7C1B87FBDB4}"/>
                  </a:ext>
                </a:extLst>
              </p:cNvPr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273883" y="4418806"/>
                <a:ext cx="135225" cy="97125"/>
              </a:xfrm>
              <a:prstGeom prst="rect">
                <a:avLst/>
              </a:prstGeom>
            </p:spPr>
          </p:pic>
          <p:sp>
            <p:nvSpPr>
              <p:cNvPr id="15" name="object 33">
                <a:extLst>
                  <a:ext uri="{FF2B5EF4-FFF2-40B4-BE49-F238E27FC236}">
                    <a16:creationId xmlns:a16="http://schemas.microsoft.com/office/drawing/2014/main" id="{BB730F5C-4ACB-9754-5896-1AC572110089}"/>
                  </a:ext>
                </a:extLst>
              </p:cNvPr>
              <p:cNvSpPr/>
              <p:nvPr/>
            </p:nvSpPr>
            <p:spPr>
              <a:xfrm>
                <a:off x="6267632" y="6019006"/>
                <a:ext cx="493395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4933950" h="419100">
                    <a:moveTo>
                      <a:pt x="4880552" y="419099"/>
                    </a:moveTo>
                    <a:lnTo>
                      <a:pt x="53397" y="419099"/>
                    </a:lnTo>
                    <a:lnTo>
                      <a:pt x="49681" y="418733"/>
                    </a:lnTo>
                    <a:lnTo>
                      <a:pt x="14085" y="399706"/>
                    </a:lnTo>
                    <a:lnTo>
                      <a:pt x="0" y="365702"/>
                    </a:lnTo>
                    <a:lnTo>
                      <a:pt x="0" y="361949"/>
                    </a:lnTo>
                    <a:lnTo>
                      <a:pt x="0" y="53397"/>
                    </a:lnTo>
                    <a:lnTo>
                      <a:pt x="19392" y="14084"/>
                    </a:lnTo>
                    <a:lnTo>
                      <a:pt x="53397" y="0"/>
                    </a:lnTo>
                    <a:lnTo>
                      <a:pt x="4880552" y="0"/>
                    </a:lnTo>
                    <a:lnTo>
                      <a:pt x="4919863" y="19391"/>
                    </a:lnTo>
                    <a:lnTo>
                      <a:pt x="4933950" y="53397"/>
                    </a:lnTo>
                    <a:lnTo>
                      <a:pt x="4933950" y="365702"/>
                    </a:lnTo>
                    <a:lnTo>
                      <a:pt x="4914557" y="405014"/>
                    </a:lnTo>
                    <a:lnTo>
                      <a:pt x="4884268" y="418733"/>
                    </a:lnTo>
                    <a:lnTo>
                      <a:pt x="4880552" y="419099"/>
                    </a:lnTo>
                    <a:close/>
                  </a:path>
                </a:pathLst>
              </a:custGeom>
              <a:solidFill>
                <a:srgbClr val="1D293B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34">
                <a:extLst>
                  <a:ext uri="{FF2B5EF4-FFF2-40B4-BE49-F238E27FC236}">
                    <a16:creationId xmlns:a16="http://schemas.microsoft.com/office/drawing/2014/main" id="{152C9D84-9AFD-546B-712B-B0662066A03A}"/>
                  </a:ext>
                </a:extLst>
              </p:cNvPr>
              <p:cNvSpPr txBox="1"/>
              <p:nvPr/>
            </p:nvSpPr>
            <p:spPr>
              <a:xfrm>
                <a:off x="6560714" y="4243104"/>
                <a:ext cx="4451985" cy="972061"/>
              </a:xfrm>
              <a:prstGeom prst="rect">
                <a:avLst/>
              </a:prstGeom>
            </p:spPr>
            <p:txBody>
              <a:bodyPr vert="horz" wrap="square" lIns="0" tIns="635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:r>
                  <a:rPr sz="1300" b="0" spc="-65" dirty="0">
                    <a:latin typeface="Roboto Medium"/>
                    <a:cs typeface="Roboto Medium"/>
                  </a:rPr>
                  <a:t>Large</a:t>
                </a:r>
                <a:r>
                  <a:rPr sz="1300" b="0" spc="5" dirty="0">
                    <a:latin typeface="Roboto Medium"/>
                    <a:cs typeface="Roboto Medium"/>
                  </a:rPr>
                  <a:t> </a:t>
                </a:r>
                <a:r>
                  <a:rPr sz="1300" b="0" spc="-10" dirty="0">
                    <a:latin typeface="Roboto Medium"/>
                    <a:cs typeface="Roboto Medium"/>
                  </a:rPr>
                  <a:t>Files</a:t>
                </a:r>
                <a:endParaRPr sz="1300" dirty="0">
                  <a:latin typeface="Roboto Medium"/>
                  <a:cs typeface="Roboto Medium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340"/>
                  </a:spcBef>
                </a:pPr>
                <a:r>
                  <a:rPr sz="1200" spc="-80" dirty="0">
                    <a:solidFill>
                      <a:srgbClr val="4A5462"/>
                    </a:solidFill>
                    <a:latin typeface="Roboto"/>
                    <a:cs typeface="Roboto"/>
                  </a:rPr>
                  <a:t>Process</a:t>
                </a:r>
                <a:r>
                  <a:rPr sz="1200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55" dirty="0">
                    <a:solidFill>
                      <a:srgbClr val="4A5462"/>
                    </a:solidFill>
                    <a:latin typeface="Roboto"/>
                    <a:cs typeface="Roboto"/>
                  </a:rPr>
                  <a:t>in</a:t>
                </a:r>
                <a:r>
                  <a:rPr sz="1200" spc="5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80" dirty="0">
                    <a:solidFill>
                      <a:srgbClr val="4A5462"/>
                    </a:solidFill>
                    <a:latin typeface="Roboto"/>
                    <a:cs typeface="Roboto"/>
                  </a:rPr>
                  <a:t>chunks</a:t>
                </a:r>
                <a:r>
                  <a:rPr sz="1200" spc="5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60" dirty="0">
                    <a:solidFill>
                      <a:srgbClr val="4A5462"/>
                    </a:solidFill>
                    <a:latin typeface="Roboto"/>
                    <a:cs typeface="Roboto"/>
                  </a:rPr>
                  <a:t>or</a:t>
                </a:r>
                <a:r>
                  <a:rPr sz="1200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75" dirty="0">
                    <a:solidFill>
                      <a:srgbClr val="4A5462"/>
                    </a:solidFill>
                    <a:latin typeface="Roboto"/>
                    <a:cs typeface="Roboto"/>
                  </a:rPr>
                  <a:t>use</a:t>
                </a:r>
                <a:r>
                  <a:rPr sz="1200" spc="5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60" dirty="0">
                    <a:solidFill>
                      <a:srgbClr val="4A5462"/>
                    </a:solidFill>
                    <a:latin typeface="Roboto"/>
                    <a:cs typeface="Roboto"/>
                  </a:rPr>
                  <a:t>distributed</a:t>
                </a:r>
                <a:r>
                  <a:rPr sz="1200" spc="5" dirty="0">
                    <a:solidFill>
                      <a:srgbClr val="4A5462"/>
                    </a:solidFill>
                    <a:latin typeface="Roboto"/>
                    <a:cs typeface="Roboto"/>
                  </a:rPr>
                  <a:t> </a:t>
                </a:r>
                <a:r>
                  <a:rPr sz="1200" spc="-20" dirty="0">
                    <a:solidFill>
                      <a:srgbClr val="4A5462"/>
                    </a:solidFill>
                    <a:latin typeface="Roboto"/>
                    <a:cs typeface="Roboto"/>
                  </a:rPr>
                  <a:t>tools</a:t>
                </a:r>
                <a:endParaRPr lang="en-US" sz="500" spc="-35" dirty="0">
                  <a:solidFill>
                    <a:srgbClr val="E2E7F0"/>
                  </a:solidFill>
                  <a:latin typeface="Roboto"/>
                  <a:cs typeface="Roboto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340"/>
                  </a:spcBef>
                </a:pPr>
                <a:endParaRPr lang="en-US" sz="700" spc="-35" dirty="0">
                  <a:solidFill>
                    <a:srgbClr val="E2E7F0"/>
                  </a:solidFill>
                  <a:latin typeface="Roboto"/>
                  <a:cs typeface="Roboto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340"/>
                  </a:spcBef>
                </a:pPr>
                <a:r>
                  <a:rPr sz="1100" spc="-35" dirty="0">
                    <a:solidFill>
                      <a:srgbClr val="E2E7F0"/>
                    </a:solidFill>
                    <a:latin typeface="Lucida Console"/>
                    <a:cs typeface="Lucida Console"/>
                  </a:rPr>
                  <a:t>for</a:t>
                </a:r>
                <a:r>
                  <a:rPr sz="1100" spc="-90" dirty="0">
                    <a:solidFill>
                      <a:srgbClr val="E2E7F0"/>
                    </a:solidFill>
                    <a:latin typeface="Lucida Console"/>
                    <a:cs typeface="Lucida Console"/>
                  </a:rPr>
                  <a:t> </a:t>
                </a:r>
                <a:r>
                  <a:rPr sz="1100" spc="-50" dirty="0">
                    <a:solidFill>
                      <a:srgbClr val="E2E7F0"/>
                    </a:solidFill>
                    <a:latin typeface="Lucida Console"/>
                    <a:cs typeface="Lucida Console"/>
                  </a:rPr>
                  <a:t>chunk</a:t>
                </a:r>
                <a:r>
                  <a:rPr sz="1100" spc="-90" dirty="0">
                    <a:solidFill>
                      <a:srgbClr val="E2E7F0"/>
                    </a:solidFill>
                    <a:latin typeface="Lucida Console"/>
                    <a:cs typeface="Lucida Console"/>
                  </a:rPr>
                  <a:t> </a:t>
                </a:r>
                <a:r>
                  <a:rPr sz="1100" spc="-10" dirty="0">
                    <a:solidFill>
                      <a:srgbClr val="E2E7F0"/>
                    </a:solidFill>
                    <a:latin typeface="Lucida Console"/>
                    <a:cs typeface="Lucida Console"/>
                  </a:rPr>
                  <a:t>in</a:t>
                </a:r>
                <a:r>
                  <a:rPr sz="1100" spc="-90" dirty="0">
                    <a:solidFill>
                      <a:srgbClr val="E2E7F0"/>
                    </a:solidFill>
                    <a:latin typeface="Lucida Console"/>
                    <a:cs typeface="Lucida Console"/>
                  </a:rPr>
                  <a:t> </a:t>
                </a:r>
                <a:r>
                  <a:rPr sz="1100" spc="-60" dirty="0">
                    <a:solidFill>
                      <a:srgbClr val="E2E7F0"/>
                    </a:solidFill>
                    <a:latin typeface="Lucida Console"/>
                    <a:cs typeface="Lucida Console"/>
                  </a:rPr>
                  <a:t>pd.read_csv("large.csv",</a:t>
                </a:r>
                <a:r>
                  <a:rPr sz="1100" spc="-90" dirty="0">
                    <a:solidFill>
                      <a:srgbClr val="E2E7F0"/>
                    </a:solidFill>
                    <a:latin typeface="Lucida Console"/>
                    <a:cs typeface="Lucida Console"/>
                  </a:rPr>
                  <a:t> </a:t>
                </a:r>
                <a:r>
                  <a:rPr sz="1100" spc="-40" dirty="0">
                    <a:solidFill>
                      <a:srgbClr val="E2E7F0"/>
                    </a:solidFill>
                    <a:latin typeface="Lucida Console"/>
                    <a:cs typeface="Lucida Console"/>
                  </a:rPr>
                  <a:t>chunksize=10000):</a:t>
                </a:r>
                <a:endParaRPr sz="1100" dirty="0">
                  <a:latin typeface="Lucida Console"/>
                  <a:cs typeface="Lucida Console"/>
                </a:endParaRPr>
              </a:p>
              <a:p>
                <a:pPr>
                  <a:lnSpc>
                    <a:spcPct val="100000"/>
                  </a:lnSpc>
                  <a:spcBef>
                    <a:spcPts val="905"/>
                  </a:spcBef>
                </a:pPr>
                <a:endParaRPr lang="en-US" sz="100" dirty="0">
                  <a:latin typeface="Lucida Console"/>
                  <a:cs typeface="Lucida Console"/>
                </a:endParaRPr>
              </a:p>
            </p:txBody>
          </p:sp>
          <p:pic>
            <p:nvPicPr>
              <p:cNvPr id="17" name="object 35">
                <a:extLst>
                  <a:ext uri="{FF2B5EF4-FFF2-40B4-BE49-F238E27FC236}">
                    <a16:creationId xmlns:a16="http://schemas.microsoft.com/office/drawing/2014/main" id="{3D0406A3-BD04-200A-25CA-185179954ED3}"/>
                  </a:ext>
                </a:extLst>
              </p:cNvPr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273883" y="5617081"/>
                <a:ext cx="135225" cy="97125"/>
              </a:xfrm>
              <a:prstGeom prst="rect">
                <a:avLst/>
              </a:prstGeom>
            </p:spPr>
          </p:pic>
        </p:grpSp>
        <p:sp>
          <p:nvSpPr>
            <p:cNvPr id="30" name="object 24">
              <a:extLst>
                <a:ext uri="{FF2B5EF4-FFF2-40B4-BE49-F238E27FC236}">
                  <a16:creationId xmlns:a16="http://schemas.microsoft.com/office/drawing/2014/main" id="{9A960F4B-6613-E242-46DA-ED580FCD8964}"/>
                </a:ext>
              </a:extLst>
            </p:cNvPr>
            <p:cNvSpPr txBox="1"/>
            <p:nvPr/>
          </p:nvSpPr>
          <p:spPr>
            <a:xfrm>
              <a:off x="986160" y="1697276"/>
              <a:ext cx="1873885" cy="873760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5"/>
                </a:spcBef>
              </a:pPr>
              <a:r>
                <a:rPr sz="1950" b="1" spc="-105" dirty="0">
                  <a:solidFill>
                    <a:srgbClr val="3B81F5"/>
                  </a:solidFill>
                  <a:latin typeface="Montserrat SemiBold"/>
                  <a:cs typeface="Montserrat SemiBold"/>
                </a:rPr>
                <a:t>Sources</a:t>
              </a:r>
              <a:r>
                <a:rPr sz="1950" b="1" spc="-35" dirty="0">
                  <a:solidFill>
                    <a:srgbClr val="3B81F5"/>
                  </a:solidFill>
                  <a:latin typeface="Montserrat SemiBold"/>
                  <a:cs typeface="Montserrat SemiBold"/>
                </a:rPr>
                <a:t> </a:t>
              </a:r>
              <a:r>
                <a:rPr sz="1950" b="1" spc="-75" dirty="0">
                  <a:solidFill>
                    <a:srgbClr val="3B81F5"/>
                  </a:solidFill>
                  <a:latin typeface="Montserrat SemiBold"/>
                  <a:cs typeface="Montserrat SemiBold"/>
                </a:rPr>
                <a:t>of</a:t>
              </a:r>
              <a:r>
                <a:rPr sz="1950" b="1" spc="-35" dirty="0">
                  <a:solidFill>
                    <a:srgbClr val="3B81F5"/>
                  </a:solidFill>
                  <a:latin typeface="Montserrat SemiBold"/>
                  <a:cs typeface="Montserrat SemiBold"/>
                </a:rPr>
                <a:t> </a:t>
              </a:r>
              <a:r>
                <a:rPr sz="1950" b="1" spc="-85" dirty="0">
                  <a:solidFill>
                    <a:srgbClr val="3B81F5"/>
                  </a:solidFill>
                  <a:latin typeface="Montserrat SemiBold"/>
                  <a:cs typeface="Montserrat SemiBold"/>
                </a:rPr>
                <a:t>Data</a:t>
              </a:r>
              <a:endParaRPr sz="1950" dirty="0">
                <a:latin typeface="Montserrat SemiBold"/>
                <a:cs typeface="Montserrat SemiBold"/>
              </a:endParaRPr>
            </a:p>
            <a:p>
              <a:pPr>
                <a:lnSpc>
                  <a:spcPct val="100000"/>
                </a:lnSpc>
                <a:spcBef>
                  <a:spcPts val="250"/>
                </a:spcBef>
              </a:pPr>
              <a:endParaRPr sz="1800" dirty="0">
                <a:latin typeface="Montserrat SemiBold"/>
                <a:cs typeface="Montserrat SemiBold"/>
              </a:endParaRPr>
            </a:p>
            <a:p>
              <a:pPr marL="269240">
                <a:lnSpc>
                  <a:spcPct val="100000"/>
                </a:lnSpc>
              </a:pPr>
              <a:r>
                <a:rPr sz="1300" b="0" spc="-10" dirty="0">
                  <a:latin typeface="Roboto Medium"/>
                  <a:cs typeface="Roboto Medium"/>
                </a:rPr>
                <a:t>Files</a:t>
              </a:r>
              <a:endParaRPr sz="1300" dirty="0">
                <a:latin typeface="Roboto Medium"/>
                <a:cs typeface="Roboto Medium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1181BDB-0271-E873-E5D9-B6F4AA7E28FC}"/>
                </a:ext>
              </a:extLst>
            </p:cNvPr>
            <p:cNvSpPr txBox="1"/>
            <p:nvPr/>
          </p:nvSpPr>
          <p:spPr>
            <a:xfrm>
              <a:off x="6409108" y="5533573"/>
              <a:ext cx="4603591" cy="8463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/>
              <a:r>
                <a:rPr lang="en-US" sz="1300" spc="-65" dirty="0">
                  <a:latin typeface="Roboto Medium"/>
                  <a:cs typeface="Roboto Medium"/>
                </a:rPr>
                <a:t>Optimize Memory</a:t>
              </a:r>
            </a:p>
            <a:p>
              <a:pPr marL="12700">
                <a:spcBef>
                  <a:spcPts val="340"/>
                </a:spcBef>
              </a:pPr>
              <a:r>
                <a:rPr lang="en-US" sz="1200" spc="-80" dirty="0">
                  <a:solidFill>
                    <a:srgbClr val="4A5462"/>
                  </a:solidFill>
                  <a:latin typeface="Roboto"/>
                  <a:cs typeface="Roboto"/>
                </a:rPr>
                <a:t>Convert types and downcast for efficiency</a:t>
              </a:r>
            </a:p>
            <a:p>
              <a:pPr marL="12700">
                <a:spcBef>
                  <a:spcPts val="340"/>
                </a:spcBef>
              </a:pPr>
              <a:endParaRPr lang="en-US" sz="800" dirty="0"/>
            </a:p>
            <a:p>
              <a:r>
                <a:rPr lang="en-US" sz="1100" spc="-10" dirty="0">
                  <a:solidFill>
                    <a:srgbClr val="E2E7F0"/>
                  </a:solidFill>
                  <a:latin typeface="Lucida Console"/>
                </a:rPr>
                <a:t>df["category"] = df["category"].astype("category")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0247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AAACB1-C9C7-0F45-0213-1184CF6A5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DC29F40-7A61-B551-42CE-FB58FB77A671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Feature Selection &amp; DR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BC3522B-CF85-1F29-AD99-544D3634FDB5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87D33568-DAD7-7E51-8E87-151FF8EA4AA4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B2C61D0B-5B6B-52F7-8655-08ECF28D7400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8">
            <a:extLst>
              <a:ext uri="{FF2B5EF4-FFF2-40B4-BE49-F238E27FC236}">
                <a16:creationId xmlns:a16="http://schemas.microsoft.com/office/drawing/2014/main" id="{521A36F3-A836-C875-96F7-BC37944A71D5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7" name="object 8">
            <a:extLst>
              <a:ext uri="{FF2B5EF4-FFF2-40B4-BE49-F238E27FC236}">
                <a16:creationId xmlns:a16="http://schemas.microsoft.com/office/drawing/2014/main" id="{EE6970BB-C2F9-55FD-B91C-89A5F381F285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9" name="object 5">
            <a:extLst>
              <a:ext uri="{FF2B5EF4-FFF2-40B4-BE49-F238E27FC236}">
                <a16:creationId xmlns:a16="http://schemas.microsoft.com/office/drawing/2014/main" id="{D0F5E5C0-9365-E7F0-6881-E0C041DBCE3C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B0EFDAD4-DD43-F2BE-866A-26BBDCFA9186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pic>
        <p:nvPicPr>
          <p:cNvPr id="3" name="Graphic 2" descr="Back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3BF0C2B3-B0E9-ADC8-6EF7-9E1FB183E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6D041A5-687C-181F-B8C2-3B37CF34DF3D}"/>
              </a:ext>
            </a:extLst>
          </p:cNvPr>
          <p:cNvSpPr/>
          <p:nvPr/>
        </p:nvSpPr>
        <p:spPr>
          <a:xfrm>
            <a:off x="2649119" y="515986"/>
            <a:ext cx="495888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2870DA25-5811-73D9-C71E-CA16E1B31227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A553D699-B169-5919-35E1-1EF477E982FF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B3B1313-0E0C-B0F4-BBAB-619AF5CCD61C}"/>
              </a:ext>
            </a:extLst>
          </p:cNvPr>
          <p:cNvSpPr/>
          <p:nvPr/>
        </p:nvSpPr>
        <p:spPr>
          <a:xfrm flipH="1">
            <a:off x="2648726" y="522336"/>
            <a:ext cx="4209274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CF8C2C-C42C-F839-8AC1-E2BF8E274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509" y="1497819"/>
            <a:ext cx="10411954" cy="3505689"/>
          </a:xfrm>
          <a:prstGeom prst="rect">
            <a:avLst/>
          </a:prstGeom>
          <a:ln w="9525">
            <a:solidFill>
              <a:srgbClr val="DDD9C3"/>
            </a:solidFill>
          </a:ln>
        </p:spPr>
      </p:pic>
    </p:spTree>
    <p:extLst>
      <p:ext uri="{BB962C8B-B14F-4D97-AF65-F5344CB8AC3E}">
        <p14:creationId xmlns:p14="http://schemas.microsoft.com/office/powerpoint/2010/main" val="3958259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257BFB-E6E5-DCAA-152E-58C2B5A2D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321F49A-2B90-9BCD-1289-743FE0F8D563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Imbalance Handling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73C45EB-47FA-9AED-EC3C-CF6A7EECC248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80D3BB19-CF38-A06E-2A16-AAB570B1A4B7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891B2FB5-4F93-2C1F-14EF-318DB40B6BF3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8">
            <a:extLst>
              <a:ext uri="{FF2B5EF4-FFF2-40B4-BE49-F238E27FC236}">
                <a16:creationId xmlns:a16="http://schemas.microsoft.com/office/drawing/2014/main" id="{83A5E629-1339-8471-189B-080E8753D525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7" name="object 8">
            <a:extLst>
              <a:ext uri="{FF2B5EF4-FFF2-40B4-BE49-F238E27FC236}">
                <a16:creationId xmlns:a16="http://schemas.microsoft.com/office/drawing/2014/main" id="{7CD92434-9529-CBF1-48EE-9121487F9CF7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9" name="object 5">
            <a:extLst>
              <a:ext uri="{FF2B5EF4-FFF2-40B4-BE49-F238E27FC236}">
                <a16:creationId xmlns:a16="http://schemas.microsoft.com/office/drawing/2014/main" id="{2E8A2C2E-A4B6-50BF-11EA-730212B13C49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EC0CC141-BE37-43F4-E5C4-ACFB9E4B3FD5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D930D0-7F15-E977-589D-B0DD26838141}"/>
              </a:ext>
            </a:extLst>
          </p:cNvPr>
          <p:cNvGrpSpPr/>
          <p:nvPr/>
        </p:nvGrpSpPr>
        <p:grpSpPr>
          <a:xfrm>
            <a:off x="1985033" y="1523528"/>
            <a:ext cx="8221935" cy="5275988"/>
            <a:chOff x="1811493" y="1505018"/>
            <a:chExt cx="8221935" cy="527598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C991693-22D5-624E-B30D-95A00BD84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521"/>
            <a:stretch>
              <a:fillRect/>
            </a:stretch>
          </p:blipFill>
          <p:spPr>
            <a:xfrm>
              <a:off x="1811493" y="2742406"/>
              <a:ext cx="8221935" cy="4038600"/>
            </a:xfrm>
            <a:prstGeom prst="rect">
              <a:avLst/>
            </a:prstGeom>
            <a:ln w="9525">
              <a:solidFill>
                <a:srgbClr val="DDD9C3"/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89F4FCF-4C03-B79A-FCDA-C3D20FB2E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1494" y="1505018"/>
              <a:ext cx="4341306" cy="1142086"/>
            </a:xfrm>
            <a:prstGeom prst="rect">
              <a:avLst/>
            </a:prstGeom>
            <a:ln w="9525">
              <a:solidFill>
                <a:srgbClr val="DDD9C3"/>
              </a:solidFill>
            </a:ln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EA43149F-B5A4-8266-879B-3815677E8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27260" y="1505018"/>
              <a:ext cx="3806168" cy="1146711"/>
            </a:xfrm>
            <a:prstGeom prst="rect">
              <a:avLst/>
            </a:prstGeom>
            <a:ln w="9525">
              <a:solidFill>
                <a:srgbClr val="DDD9C3"/>
              </a:solidFill>
            </a:ln>
          </p:spPr>
        </p:pic>
      </p:grpSp>
      <p:pic>
        <p:nvPicPr>
          <p:cNvPr id="3" name="Graphic 2" descr="Back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2096CCA6-30BB-4D5B-1E6D-3D879C69F9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AA63B63-8153-0BE9-A9CC-618335D43B4C}"/>
              </a:ext>
            </a:extLst>
          </p:cNvPr>
          <p:cNvSpPr/>
          <p:nvPr/>
        </p:nvSpPr>
        <p:spPr>
          <a:xfrm>
            <a:off x="2649119" y="515986"/>
            <a:ext cx="495888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7F427C32-757F-3B99-379D-75FD706A73BA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41759011-F9A1-48CB-1E55-3E25F78710CB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7B2122F-B8BA-E8A4-F1E4-F9A450AF77F9}"/>
              </a:ext>
            </a:extLst>
          </p:cNvPr>
          <p:cNvSpPr/>
          <p:nvPr/>
        </p:nvSpPr>
        <p:spPr>
          <a:xfrm flipH="1">
            <a:off x="2648726" y="522336"/>
            <a:ext cx="4945374" cy="828179"/>
          </a:xfrm>
          <a:prstGeom prst="roundRect">
            <a:avLst/>
          </a:prstGeom>
          <a:solidFill>
            <a:srgbClr val="1EA27F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599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62BD0C-5665-FA1C-34B4-1AB787E6C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C5C2C3E-A602-5D39-F316-5A885568414A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Imbalance Handling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56933B5-72EC-A741-342D-240305C728D1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16C356D5-D82A-4182-FFAC-C2D5FA74B6F0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978F9FC7-1294-8477-1C9B-531A3596E97A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8">
            <a:extLst>
              <a:ext uri="{FF2B5EF4-FFF2-40B4-BE49-F238E27FC236}">
                <a16:creationId xmlns:a16="http://schemas.microsoft.com/office/drawing/2014/main" id="{CB322F96-2867-5EE7-2A2A-EC247C0CC507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7" name="object 8">
            <a:extLst>
              <a:ext uri="{FF2B5EF4-FFF2-40B4-BE49-F238E27FC236}">
                <a16:creationId xmlns:a16="http://schemas.microsoft.com/office/drawing/2014/main" id="{0090340A-9E26-88A8-F580-F418611E4426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9" name="object 5">
            <a:extLst>
              <a:ext uri="{FF2B5EF4-FFF2-40B4-BE49-F238E27FC236}">
                <a16:creationId xmlns:a16="http://schemas.microsoft.com/office/drawing/2014/main" id="{305E306D-5A9D-048D-7D02-FFFA30688B43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2456F787-D545-B930-5196-791B94ECA5E8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pic>
        <p:nvPicPr>
          <p:cNvPr id="3" name="Graphic 2" descr="Back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B205993-5F16-8D25-905F-EAB2FBA58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00E6437-333D-DD8F-372D-EA2BD5661659}"/>
              </a:ext>
            </a:extLst>
          </p:cNvPr>
          <p:cNvSpPr/>
          <p:nvPr/>
        </p:nvSpPr>
        <p:spPr>
          <a:xfrm>
            <a:off x="2649119" y="515986"/>
            <a:ext cx="495888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EBE2B3F0-7824-D51D-3A29-C2985F0C0EDD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25F39F05-9A41-E1C2-7D95-4DEEFADA3B74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6582C21-58B7-4783-AF16-531059885C31}"/>
              </a:ext>
            </a:extLst>
          </p:cNvPr>
          <p:cNvSpPr/>
          <p:nvPr/>
        </p:nvSpPr>
        <p:spPr>
          <a:xfrm flipH="1">
            <a:off x="2648726" y="522336"/>
            <a:ext cx="4945374" cy="828179"/>
          </a:xfrm>
          <a:prstGeom prst="roundRect">
            <a:avLst/>
          </a:prstGeom>
          <a:solidFill>
            <a:srgbClr val="1EA27F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93A93FD-6E0F-8B27-0AE9-2230762A9400}"/>
              </a:ext>
            </a:extLst>
          </p:cNvPr>
          <p:cNvGrpSpPr/>
          <p:nvPr/>
        </p:nvGrpSpPr>
        <p:grpSpPr>
          <a:xfrm>
            <a:off x="523875" y="1493951"/>
            <a:ext cx="3542118" cy="5362461"/>
            <a:chOff x="1019241" y="1484475"/>
            <a:chExt cx="3542118" cy="5362461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4D70739-3E0C-D8DA-8FBB-45824D2D5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9001" y="1804921"/>
              <a:ext cx="3522358" cy="5042015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47" name="object 9">
              <a:extLst>
                <a:ext uri="{FF2B5EF4-FFF2-40B4-BE49-F238E27FC236}">
                  <a16:creationId xmlns:a16="http://schemas.microsoft.com/office/drawing/2014/main" id="{3396284A-7CC2-5675-139F-EB9B42DC7B74}"/>
                </a:ext>
              </a:extLst>
            </p:cNvPr>
            <p:cNvSpPr/>
            <p:nvPr/>
          </p:nvSpPr>
          <p:spPr>
            <a:xfrm>
              <a:off x="1019241" y="1484475"/>
              <a:ext cx="3542117" cy="317388"/>
            </a:xfrm>
            <a:custGeom>
              <a:avLst/>
              <a:gdLst/>
              <a:ahLst/>
              <a:cxnLst/>
              <a:rect l="l" t="t" r="r" b="b"/>
              <a:pathLst>
                <a:path w="5181600" h="723900">
                  <a:moveTo>
                    <a:pt x="5128201" y="723899"/>
                  </a:moveTo>
                  <a:lnTo>
                    <a:pt x="53397" y="723899"/>
                  </a:lnTo>
                  <a:lnTo>
                    <a:pt x="49681" y="723533"/>
                  </a:lnTo>
                  <a:lnTo>
                    <a:pt x="14085" y="704507"/>
                  </a:lnTo>
                  <a:lnTo>
                    <a:pt x="0" y="670502"/>
                  </a:lnTo>
                  <a:lnTo>
                    <a:pt x="0" y="666749"/>
                  </a:lnTo>
                  <a:lnTo>
                    <a:pt x="0" y="53397"/>
                  </a:lnTo>
                  <a:lnTo>
                    <a:pt x="19392" y="14085"/>
                  </a:lnTo>
                  <a:lnTo>
                    <a:pt x="53397" y="0"/>
                  </a:lnTo>
                  <a:lnTo>
                    <a:pt x="5128201" y="0"/>
                  </a:lnTo>
                  <a:lnTo>
                    <a:pt x="5167513" y="19392"/>
                  </a:lnTo>
                  <a:lnTo>
                    <a:pt x="5181599" y="53397"/>
                  </a:lnTo>
                  <a:lnTo>
                    <a:pt x="5181599" y="670502"/>
                  </a:lnTo>
                  <a:lnTo>
                    <a:pt x="5162206" y="709814"/>
                  </a:lnTo>
                  <a:lnTo>
                    <a:pt x="5131917" y="723533"/>
                  </a:lnTo>
                  <a:lnTo>
                    <a:pt x="5128201" y="72389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 anchor="ctr"/>
            <a:lstStyle/>
            <a:p>
              <a:pPr algn="ctr" rtl="0"/>
              <a:r>
                <a:rPr lang="en-US" sz="1800" b="1" spc="-55" dirty="0">
                  <a:latin typeface="Roboto Medium"/>
                  <a:cs typeface="Roboto Medium"/>
                </a:rPr>
                <a:t>Oversampling Techniques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5F0D23F-D0D9-9E9C-C690-25C6FC69F0A2}"/>
              </a:ext>
            </a:extLst>
          </p:cNvPr>
          <p:cNvGrpSpPr/>
          <p:nvPr/>
        </p:nvGrpSpPr>
        <p:grpSpPr>
          <a:xfrm>
            <a:off x="4180439" y="1493951"/>
            <a:ext cx="4487361" cy="5362461"/>
            <a:chOff x="5431244" y="1487532"/>
            <a:chExt cx="4487361" cy="5368880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0AAE27E8-329C-59EA-6B29-511C04288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31244" y="1811339"/>
              <a:ext cx="4487361" cy="5045073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50" name="object 9">
              <a:extLst>
                <a:ext uri="{FF2B5EF4-FFF2-40B4-BE49-F238E27FC236}">
                  <a16:creationId xmlns:a16="http://schemas.microsoft.com/office/drawing/2014/main" id="{9D11811F-6EB0-0308-5590-F6DDE5A22867}"/>
                </a:ext>
              </a:extLst>
            </p:cNvPr>
            <p:cNvSpPr/>
            <p:nvPr/>
          </p:nvSpPr>
          <p:spPr>
            <a:xfrm>
              <a:off x="5431244" y="1487532"/>
              <a:ext cx="4487361" cy="317389"/>
            </a:xfrm>
            <a:custGeom>
              <a:avLst/>
              <a:gdLst/>
              <a:ahLst/>
              <a:cxnLst/>
              <a:rect l="l" t="t" r="r" b="b"/>
              <a:pathLst>
                <a:path w="5181600" h="723900">
                  <a:moveTo>
                    <a:pt x="5128201" y="723899"/>
                  </a:moveTo>
                  <a:lnTo>
                    <a:pt x="53397" y="723899"/>
                  </a:lnTo>
                  <a:lnTo>
                    <a:pt x="49681" y="723533"/>
                  </a:lnTo>
                  <a:lnTo>
                    <a:pt x="14085" y="704507"/>
                  </a:lnTo>
                  <a:lnTo>
                    <a:pt x="0" y="670502"/>
                  </a:lnTo>
                  <a:lnTo>
                    <a:pt x="0" y="666749"/>
                  </a:lnTo>
                  <a:lnTo>
                    <a:pt x="0" y="53397"/>
                  </a:lnTo>
                  <a:lnTo>
                    <a:pt x="19392" y="14085"/>
                  </a:lnTo>
                  <a:lnTo>
                    <a:pt x="53397" y="0"/>
                  </a:lnTo>
                  <a:lnTo>
                    <a:pt x="5128201" y="0"/>
                  </a:lnTo>
                  <a:lnTo>
                    <a:pt x="5167513" y="19392"/>
                  </a:lnTo>
                  <a:lnTo>
                    <a:pt x="5181599" y="53397"/>
                  </a:lnTo>
                  <a:lnTo>
                    <a:pt x="5181599" y="670502"/>
                  </a:lnTo>
                  <a:lnTo>
                    <a:pt x="5162206" y="709814"/>
                  </a:lnTo>
                  <a:lnTo>
                    <a:pt x="5131917" y="723533"/>
                  </a:lnTo>
                  <a:lnTo>
                    <a:pt x="5128201" y="72389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 anchor="ctr"/>
            <a:lstStyle/>
            <a:p>
              <a:pPr marL="354965" algn="ctr" rtl="0">
                <a:spcBef>
                  <a:spcPts val="835"/>
                </a:spcBef>
              </a:pPr>
              <a:r>
                <a:rPr lang="en-US" sz="1600" b="1" spc="-55" dirty="0">
                  <a:latin typeface="Roboto Medium"/>
                  <a:cs typeface="Roboto Medium"/>
                </a:rPr>
                <a:t>Undersampling 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541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435C30-1D0C-D8A0-5A94-EA9543639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7E3F7BF-9AAB-145C-12F5-67277AAE9192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Imbalance Handling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3F00317-53B0-6AD9-FB48-4FB1ADCB4F7A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C35BC7FD-10D0-7ABB-AB21-E31836BF5D0F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73990AC8-EE87-07F3-F38C-870663A597E7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8">
            <a:extLst>
              <a:ext uri="{FF2B5EF4-FFF2-40B4-BE49-F238E27FC236}">
                <a16:creationId xmlns:a16="http://schemas.microsoft.com/office/drawing/2014/main" id="{0AC4B7A8-824E-739A-2056-D3DE326E5EFA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7" name="object 8">
            <a:extLst>
              <a:ext uri="{FF2B5EF4-FFF2-40B4-BE49-F238E27FC236}">
                <a16:creationId xmlns:a16="http://schemas.microsoft.com/office/drawing/2014/main" id="{878EDC49-0E9B-B5D5-85D4-849E521D0B78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9" name="object 5">
            <a:extLst>
              <a:ext uri="{FF2B5EF4-FFF2-40B4-BE49-F238E27FC236}">
                <a16:creationId xmlns:a16="http://schemas.microsoft.com/office/drawing/2014/main" id="{D168B0D8-A2C9-E887-6B6A-A26C1E7EED34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EB4AFA3A-0373-168B-BAF8-3E56D8D22CC6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EA65E7E-6C57-B980-EC9E-B9CEEF921FC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764269" y="2099756"/>
            <a:ext cx="3427730" cy="1856686"/>
          </a:xfrm>
          <a:prstGeom prst="rect">
            <a:avLst/>
          </a:prstGeom>
        </p:spPr>
      </p:pic>
      <p:pic>
        <p:nvPicPr>
          <p:cNvPr id="3" name="Graphic 2" descr="Back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D227B77C-4902-7831-F0B7-A7515588CC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367F893-2F8F-E4DA-098E-55AAF5940A61}"/>
              </a:ext>
            </a:extLst>
          </p:cNvPr>
          <p:cNvSpPr/>
          <p:nvPr/>
        </p:nvSpPr>
        <p:spPr>
          <a:xfrm>
            <a:off x="2649119" y="515986"/>
            <a:ext cx="495888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F14C7FC1-5B7E-4286-22DD-7A05E27F9AA1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9C3E19B9-F6B8-CC27-FF9C-53EAB9065FA0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BD834E6-8B54-1834-DFA1-5D79EBFFB897}"/>
              </a:ext>
            </a:extLst>
          </p:cNvPr>
          <p:cNvSpPr/>
          <p:nvPr/>
        </p:nvSpPr>
        <p:spPr>
          <a:xfrm flipH="1">
            <a:off x="2648726" y="522336"/>
            <a:ext cx="4945374" cy="828179"/>
          </a:xfrm>
          <a:prstGeom prst="roundRect">
            <a:avLst/>
          </a:prstGeom>
          <a:solidFill>
            <a:srgbClr val="1EA27F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F04DF7A-F682-BE03-F743-08D5150707E5}"/>
              </a:ext>
            </a:extLst>
          </p:cNvPr>
          <p:cNvGrpSpPr/>
          <p:nvPr/>
        </p:nvGrpSpPr>
        <p:grpSpPr>
          <a:xfrm>
            <a:off x="547263" y="1484330"/>
            <a:ext cx="3522358" cy="3994158"/>
            <a:chOff x="1351810" y="1487533"/>
            <a:chExt cx="3101691" cy="399415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8D7AE43-0255-430E-32C3-605130797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51810" y="1804921"/>
              <a:ext cx="3101691" cy="3676770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18" name="object 9">
              <a:extLst>
                <a:ext uri="{FF2B5EF4-FFF2-40B4-BE49-F238E27FC236}">
                  <a16:creationId xmlns:a16="http://schemas.microsoft.com/office/drawing/2014/main" id="{A9FA8C84-32D0-F607-3CDC-DCC6A24D7892}"/>
                </a:ext>
              </a:extLst>
            </p:cNvPr>
            <p:cNvSpPr/>
            <p:nvPr/>
          </p:nvSpPr>
          <p:spPr>
            <a:xfrm>
              <a:off x="1351810" y="1487533"/>
              <a:ext cx="3101691" cy="317388"/>
            </a:xfrm>
            <a:custGeom>
              <a:avLst/>
              <a:gdLst/>
              <a:ahLst/>
              <a:cxnLst/>
              <a:rect l="l" t="t" r="r" b="b"/>
              <a:pathLst>
                <a:path w="5181600" h="723900">
                  <a:moveTo>
                    <a:pt x="5128201" y="723899"/>
                  </a:moveTo>
                  <a:lnTo>
                    <a:pt x="53397" y="723899"/>
                  </a:lnTo>
                  <a:lnTo>
                    <a:pt x="49681" y="723533"/>
                  </a:lnTo>
                  <a:lnTo>
                    <a:pt x="14085" y="704507"/>
                  </a:lnTo>
                  <a:lnTo>
                    <a:pt x="0" y="670502"/>
                  </a:lnTo>
                  <a:lnTo>
                    <a:pt x="0" y="666749"/>
                  </a:lnTo>
                  <a:lnTo>
                    <a:pt x="0" y="53397"/>
                  </a:lnTo>
                  <a:lnTo>
                    <a:pt x="19392" y="14085"/>
                  </a:lnTo>
                  <a:lnTo>
                    <a:pt x="53397" y="0"/>
                  </a:lnTo>
                  <a:lnTo>
                    <a:pt x="5128201" y="0"/>
                  </a:lnTo>
                  <a:lnTo>
                    <a:pt x="5167513" y="19392"/>
                  </a:lnTo>
                  <a:lnTo>
                    <a:pt x="5181599" y="53397"/>
                  </a:lnTo>
                  <a:lnTo>
                    <a:pt x="5181599" y="670502"/>
                  </a:lnTo>
                  <a:lnTo>
                    <a:pt x="5162206" y="709814"/>
                  </a:lnTo>
                  <a:lnTo>
                    <a:pt x="5131917" y="723533"/>
                  </a:lnTo>
                  <a:lnTo>
                    <a:pt x="5128201" y="72389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 anchor="ctr"/>
            <a:lstStyle/>
            <a:p>
              <a:pPr algn="ctr"/>
              <a:r>
                <a:rPr lang="en-US" sz="1800" b="1" spc="-55" dirty="0">
                  <a:latin typeface="Roboto Medium"/>
                  <a:cs typeface="Roboto Medium"/>
                </a:rPr>
                <a:t>Hybrid Approaches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73F9A16-9670-4011-990E-A9BF200582C7}"/>
              </a:ext>
            </a:extLst>
          </p:cNvPr>
          <p:cNvGrpSpPr/>
          <p:nvPr/>
        </p:nvGrpSpPr>
        <p:grpSpPr>
          <a:xfrm>
            <a:off x="4157405" y="1484330"/>
            <a:ext cx="4519080" cy="3994158"/>
            <a:chOff x="5398532" y="1487533"/>
            <a:chExt cx="4519080" cy="3994158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84AE8CB-077D-E314-F1A2-50816CB95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98532" y="1804923"/>
              <a:ext cx="4519080" cy="3676768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40" name="object 9">
              <a:extLst>
                <a:ext uri="{FF2B5EF4-FFF2-40B4-BE49-F238E27FC236}">
                  <a16:creationId xmlns:a16="http://schemas.microsoft.com/office/drawing/2014/main" id="{7CB0C7AE-CF3A-C42F-F3B9-D964CAD7C621}"/>
                </a:ext>
              </a:extLst>
            </p:cNvPr>
            <p:cNvSpPr/>
            <p:nvPr/>
          </p:nvSpPr>
          <p:spPr>
            <a:xfrm>
              <a:off x="5398532" y="1487533"/>
              <a:ext cx="4519080" cy="317388"/>
            </a:xfrm>
            <a:custGeom>
              <a:avLst/>
              <a:gdLst/>
              <a:ahLst/>
              <a:cxnLst/>
              <a:rect l="l" t="t" r="r" b="b"/>
              <a:pathLst>
                <a:path w="5181600" h="723900">
                  <a:moveTo>
                    <a:pt x="5128201" y="723899"/>
                  </a:moveTo>
                  <a:lnTo>
                    <a:pt x="53397" y="723899"/>
                  </a:lnTo>
                  <a:lnTo>
                    <a:pt x="49681" y="723533"/>
                  </a:lnTo>
                  <a:lnTo>
                    <a:pt x="14085" y="704507"/>
                  </a:lnTo>
                  <a:lnTo>
                    <a:pt x="0" y="670502"/>
                  </a:lnTo>
                  <a:lnTo>
                    <a:pt x="0" y="666749"/>
                  </a:lnTo>
                  <a:lnTo>
                    <a:pt x="0" y="53397"/>
                  </a:lnTo>
                  <a:lnTo>
                    <a:pt x="19392" y="14085"/>
                  </a:lnTo>
                  <a:lnTo>
                    <a:pt x="53397" y="0"/>
                  </a:lnTo>
                  <a:lnTo>
                    <a:pt x="5128201" y="0"/>
                  </a:lnTo>
                  <a:lnTo>
                    <a:pt x="5167513" y="19392"/>
                  </a:lnTo>
                  <a:lnTo>
                    <a:pt x="5181599" y="53397"/>
                  </a:lnTo>
                  <a:lnTo>
                    <a:pt x="5181599" y="670502"/>
                  </a:lnTo>
                  <a:lnTo>
                    <a:pt x="5162206" y="709814"/>
                  </a:lnTo>
                  <a:lnTo>
                    <a:pt x="5131917" y="723533"/>
                  </a:lnTo>
                  <a:lnTo>
                    <a:pt x="5128201" y="72389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 anchor="ctr"/>
            <a:lstStyle/>
            <a:p>
              <a:pPr algn="ctr"/>
              <a:r>
                <a:rPr lang="en-US" sz="1800" b="1" spc="-55" dirty="0">
                  <a:latin typeface="Roboto Medium"/>
                  <a:cs typeface="Roboto Medium"/>
                </a:rPr>
                <a:t>Advanced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789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9AC02C-3915-00E7-E0AE-1CFA78326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34217E6-7CA4-C3A9-1319-B63622E9AE3D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93624AC4-963F-64F9-7F2A-8305D097D3ED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8">
            <a:extLst>
              <a:ext uri="{FF2B5EF4-FFF2-40B4-BE49-F238E27FC236}">
                <a16:creationId xmlns:a16="http://schemas.microsoft.com/office/drawing/2014/main" id="{CF9A031F-C048-9BF2-950B-D534CE121378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9" name="object 5">
            <a:extLst>
              <a:ext uri="{FF2B5EF4-FFF2-40B4-BE49-F238E27FC236}">
                <a16:creationId xmlns:a16="http://schemas.microsoft.com/office/drawing/2014/main" id="{2FBFA973-4D32-FB14-B596-686C8CA09718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38A972B3-6822-E2E7-2FF1-2303EEC70738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31" name="object 7">
            <a:extLst>
              <a:ext uri="{FF2B5EF4-FFF2-40B4-BE49-F238E27FC236}">
                <a16:creationId xmlns:a16="http://schemas.microsoft.com/office/drawing/2014/main" id="{7993DE76-9694-9F56-0F50-018AB1E6947A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8">
            <a:extLst>
              <a:ext uri="{FF2B5EF4-FFF2-40B4-BE49-F238E27FC236}">
                <a16:creationId xmlns:a16="http://schemas.microsoft.com/office/drawing/2014/main" id="{1E24020D-CCA0-9A74-4F1A-628BCC82BC64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DC2383-AF28-4CEC-8467-52A56111F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7663" y="1527187"/>
            <a:ext cx="11496675" cy="533089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9000A8E-7FC2-C48F-C7C2-8CEE16322FE4}"/>
              </a:ext>
            </a:extLst>
          </p:cNvPr>
          <p:cNvSpPr/>
          <p:nvPr/>
        </p:nvSpPr>
        <p:spPr>
          <a:xfrm>
            <a:off x="7967393" y="515986"/>
            <a:ext cx="1862406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CF26CB71-A535-4B42-4BE7-D2F17B04F905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BCA2B85B-F96E-3110-6F3A-14A12100380E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3009042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2F8847-FBA5-A88E-1B72-83D5C0CFF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6C87C5E-D823-9BA5-6333-790E7F37A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1822"/>
            <a:ext cx="11301977" cy="348730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72BC412-2F5E-2D54-CFF4-F4CF8D91DD72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425E626F-4D0F-3B7A-65AF-7DDF4B60B9B2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9D796991-E971-B4DA-7FA7-7931851C5D1A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2659CFF0-A2D0-0FE5-8ABE-10A6C1143816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7A90DA86-D470-BEFE-FA1B-8945337DFB1D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808FC835-7F6E-62D4-6DBE-2F5D21C27BA1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id="{BD6FE860-4FD9-75B2-5C68-B28228480D0D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CAB862C-E2CA-52D3-C299-97075C8B9390}"/>
              </a:ext>
            </a:extLst>
          </p:cNvPr>
          <p:cNvSpPr/>
          <p:nvPr/>
        </p:nvSpPr>
        <p:spPr>
          <a:xfrm>
            <a:off x="7967393" y="515986"/>
            <a:ext cx="1862406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9">
            <a:extLst>
              <a:ext uri="{FF2B5EF4-FFF2-40B4-BE49-F238E27FC236}">
                <a16:creationId xmlns:a16="http://schemas.microsoft.com/office/drawing/2014/main" id="{A976DE6A-5858-21A2-E0A6-FF8D2EEB51A3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8">
            <a:extLst>
              <a:ext uri="{FF2B5EF4-FFF2-40B4-BE49-F238E27FC236}">
                <a16:creationId xmlns:a16="http://schemas.microsoft.com/office/drawing/2014/main" id="{5E52B9F7-1B4F-DE7A-4B17-215D3207BCD4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E291CD9-FC2E-90B5-61C2-461CDD2FF92E}"/>
              </a:ext>
            </a:extLst>
          </p:cNvPr>
          <p:cNvSpPr/>
          <p:nvPr/>
        </p:nvSpPr>
        <p:spPr>
          <a:xfrm flipH="1">
            <a:off x="7967392" y="522336"/>
            <a:ext cx="848895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3935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DFCB77-E1A8-A54B-C4D3-A254B60F4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DCBB6F9-D210-A2A1-11F8-36EC6C67B2F1}"/>
              </a:ext>
            </a:extLst>
          </p:cNvPr>
          <p:cNvGrpSpPr/>
          <p:nvPr/>
        </p:nvGrpSpPr>
        <p:grpSpPr>
          <a:xfrm>
            <a:off x="0" y="1431822"/>
            <a:ext cx="11301977" cy="4207717"/>
            <a:chOff x="0" y="1431822"/>
            <a:chExt cx="11301977" cy="420771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3CF89D7-631F-3F0A-B216-8D3CB8BFC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431822"/>
              <a:ext cx="11301977" cy="281392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F2AA90E-8277-B9B3-632F-876E47544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210981"/>
              <a:ext cx="11301977" cy="1428558"/>
            </a:xfrm>
            <a:prstGeom prst="rect">
              <a:avLst/>
            </a:prstGeom>
          </p:spPr>
        </p:pic>
      </p:grp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448E156-4E34-9029-99C9-2289C1E1924C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2C65BE39-762F-1702-06B1-8D79FE88C27B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8">
            <a:extLst>
              <a:ext uri="{FF2B5EF4-FFF2-40B4-BE49-F238E27FC236}">
                <a16:creationId xmlns:a16="http://schemas.microsoft.com/office/drawing/2014/main" id="{5FFA0554-8F67-17BA-4F1D-1198B291F3C6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8" name="object 5">
            <a:extLst>
              <a:ext uri="{FF2B5EF4-FFF2-40B4-BE49-F238E27FC236}">
                <a16:creationId xmlns:a16="http://schemas.microsoft.com/office/drawing/2014/main" id="{B2F185FC-ADFF-44C7-B06D-2798A1A1B5FE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29" name="object 8">
            <a:extLst>
              <a:ext uri="{FF2B5EF4-FFF2-40B4-BE49-F238E27FC236}">
                <a16:creationId xmlns:a16="http://schemas.microsoft.com/office/drawing/2014/main" id="{4E3CC9BC-A587-BB1E-0013-1D9B8BE785BE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30" name="object 7">
            <a:extLst>
              <a:ext uri="{FF2B5EF4-FFF2-40B4-BE49-F238E27FC236}">
                <a16:creationId xmlns:a16="http://schemas.microsoft.com/office/drawing/2014/main" id="{AB2967EE-DF42-44D9-6581-BCD2E86A274B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8">
            <a:extLst>
              <a:ext uri="{FF2B5EF4-FFF2-40B4-BE49-F238E27FC236}">
                <a16:creationId xmlns:a16="http://schemas.microsoft.com/office/drawing/2014/main" id="{11A38127-FE19-A4AA-490D-A4661FE80A9A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F877251-6197-8621-98E4-A1C749FF8136}"/>
              </a:ext>
            </a:extLst>
          </p:cNvPr>
          <p:cNvSpPr/>
          <p:nvPr/>
        </p:nvSpPr>
        <p:spPr>
          <a:xfrm>
            <a:off x="7967393" y="515986"/>
            <a:ext cx="1862406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bject 9">
            <a:extLst>
              <a:ext uri="{FF2B5EF4-FFF2-40B4-BE49-F238E27FC236}">
                <a16:creationId xmlns:a16="http://schemas.microsoft.com/office/drawing/2014/main" id="{6921C703-F97B-E5BC-121E-86991284D7B2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8">
            <a:extLst>
              <a:ext uri="{FF2B5EF4-FFF2-40B4-BE49-F238E27FC236}">
                <a16:creationId xmlns:a16="http://schemas.microsoft.com/office/drawing/2014/main" id="{5BAD330B-D800-8413-4E7D-A97E6D16B17B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ACA9B9C-143C-F3C3-8032-6347F0AE04FE}"/>
              </a:ext>
            </a:extLst>
          </p:cNvPr>
          <p:cNvSpPr/>
          <p:nvPr/>
        </p:nvSpPr>
        <p:spPr>
          <a:xfrm flipH="1">
            <a:off x="7967392" y="522336"/>
            <a:ext cx="848895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90289"/>
      </p:ext>
    </p:extLst>
  </p:cSld>
  <p:clrMapOvr>
    <a:masterClrMapping/>
  </p:clrMapOvr>
  <p:transition spd="slow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556424-35CF-47D6-95ED-4599D65BC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1AF20E44-82AF-B411-10E9-AA1DC4D0B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1822"/>
            <a:ext cx="11301977" cy="386684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7DF9D5D-532C-ABD4-D5A8-99B8C5441506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63B279D2-4866-5553-07F6-53E51AD1B599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83BF82A2-C79B-BFF5-6271-A63E0BBA0201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DBC8B6C9-D10E-7F88-765C-A9F7A16C1F6D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9D3DA7B4-D4B6-85CC-0F95-BE60FA3D2B37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ED38CB80-1754-38F6-8D48-ED90B9A4D7EE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A4A60F75-D8B8-E38F-F68D-487CF1D208AE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55570FD-012D-2483-AC25-2AA64337C512}"/>
              </a:ext>
            </a:extLst>
          </p:cNvPr>
          <p:cNvSpPr/>
          <p:nvPr/>
        </p:nvSpPr>
        <p:spPr>
          <a:xfrm>
            <a:off x="7967393" y="515986"/>
            <a:ext cx="1862406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bject 9">
            <a:extLst>
              <a:ext uri="{FF2B5EF4-FFF2-40B4-BE49-F238E27FC236}">
                <a16:creationId xmlns:a16="http://schemas.microsoft.com/office/drawing/2014/main" id="{619FD2E3-BE8C-6C98-535B-D658E004A78C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8">
            <a:extLst>
              <a:ext uri="{FF2B5EF4-FFF2-40B4-BE49-F238E27FC236}">
                <a16:creationId xmlns:a16="http://schemas.microsoft.com/office/drawing/2014/main" id="{DE7CC8FB-177E-8E8F-DA77-1C201EB1AD2A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61CC231-F481-EC60-C48E-91BC994F914A}"/>
              </a:ext>
            </a:extLst>
          </p:cNvPr>
          <p:cNvSpPr/>
          <p:nvPr/>
        </p:nvSpPr>
        <p:spPr>
          <a:xfrm flipH="1">
            <a:off x="7967392" y="522336"/>
            <a:ext cx="848895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5485"/>
      </p:ext>
    </p:extLst>
  </p:cSld>
  <p:clrMapOvr>
    <a:masterClrMapping/>
  </p:clrMapOvr>
  <p:transition spd="slow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A6EF8E-71A4-8B1C-4101-CF59AE13D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C984646-92F7-AFEB-CE1D-64D5C7CE534F}"/>
              </a:ext>
            </a:extLst>
          </p:cNvPr>
          <p:cNvGrpSpPr/>
          <p:nvPr/>
        </p:nvGrpSpPr>
        <p:grpSpPr>
          <a:xfrm>
            <a:off x="0" y="1431822"/>
            <a:ext cx="11301977" cy="5424591"/>
            <a:chOff x="0" y="1431822"/>
            <a:chExt cx="11301977" cy="542459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72DE0B3-1962-D9D3-D6E7-C6C9B2BD0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431822"/>
              <a:ext cx="11301977" cy="298698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D574344-22C0-E717-D637-3EBF7F2F0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418806"/>
              <a:ext cx="11301977" cy="2437607"/>
            </a:xfrm>
            <a:prstGeom prst="rect">
              <a:avLst/>
            </a:prstGeom>
          </p:spPr>
        </p:pic>
      </p:grp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0FB5EFD-7BEF-757D-6392-7B5D4C53F517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bject 11">
            <a:extLst>
              <a:ext uri="{FF2B5EF4-FFF2-40B4-BE49-F238E27FC236}">
                <a16:creationId xmlns:a16="http://schemas.microsoft.com/office/drawing/2014/main" id="{4A7FC645-B810-1E2E-A3CE-F608AEF89D38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8">
            <a:extLst>
              <a:ext uri="{FF2B5EF4-FFF2-40B4-BE49-F238E27FC236}">
                <a16:creationId xmlns:a16="http://schemas.microsoft.com/office/drawing/2014/main" id="{F7CD2F96-C155-98A4-D005-F04D337CA80A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E699BE27-B0D3-4CD7-2ACA-5897DBFA662F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27" name="object 8">
            <a:extLst>
              <a:ext uri="{FF2B5EF4-FFF2-40B4-BE49-F238E27FC236}">
                <a16:creationId xmlns:a16="http://schemas.microsoft.com/office/drawing/2014/main" id="{7195B6C9-BF16-F59A-9F7F-4AA82E03D20D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28" name="object 7">
            <a:extLst>
              <a:ext uri="{FF2B5EF4-FFF2-40B4-BE49-F238E27FC236}">
                <a16:creationId xmlns:a16="http://schemas.microsoft.com/office/drawing/2014/main" id="{FC592819-8C05-9299-88F8-8C48C52C89B8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8">
            <a:extLst>
              <a:ext uri="{FF2B5EF4-FFF2-40B4-BE49-F238E27FC236}">
                <a16:creationId xmlns:a16="http://schemas.microsoft.com/office/drawing/2014/main" id="{F2A02F35-D635-F5C6-642C-8A97966CFDFE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0E48D0A-0AF9-A3D1-9F7D-78169432F364}"/>
              </a:ext>
            </a:extLst>
          </p:cNvPr>
          <p:cNvSpPr/>
          <p:nvPr/>
        </p:nvSpPr>
        <p:spPr>
          <a:xfrm>
            <a:off x="7967393" y="515986"/>
            <a:ext cx="1862406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C6CDFAD1-049A-0F12-5C96-825F7BBCD3D3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8">
            <a:extLst>
              <a:ext uri="{FF2B5EF4-FFF2-40B4-BE49-F238E27FC236}">
                <a16:creationId xmlns:a16="http://schemas.microsoft.com/office/drawing/2014/main" id="{99D12077-A96F-9BFF-33C9-C79DCFF2AFAB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968E42C-5D02-EDEC-8DFE-AAC78C1EA848}"/>
              </a:ext>
            </a:extLst>
          </p:cNvPr>
          <p:cNvSpPr/>
          <p:nvPr/>
        </p:nvSpPr>
        <p:spPr>
          <a:xfrm flipH="1">
            <a:off x="7967392" y="522336"/>
            <a:ext cx="848895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79883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9FB634-5B25-3673-66B4-03F6EC53F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A62FA07-FA8D-808E-92F5-58F7FFC01E19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bject 11">
            <a:extLst>
              <a:ext uri="{FF2B5EF4-FFF2-40B4-BE49-F238E27FC236}">
                <a16:creationId xmlns:a16="http://schemas.microsoft.com/office/drawing/2014/main" id="{6611912D-D945-1F14-C657-9C1991A33DB4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0C798802-FF67-6A08-059A-FBEF3CA8FD6D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EEB4A359-0D48-E201-56EA-C6E0E3F89FE6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52F0151E-E3E3-A355-BCDD-7E4A6EE7B6DC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253701B5-34DB-6759-8FBF-A0891A6A1934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E36CF1C8-A20A-1057-F47D-A7FD04EA2E98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E008AB7-EE51-0249-D25B-F3A4428E6C7A}"/>
              </a:ext>
            </a:extLst>
          </p:cNvPr>
          <p:cNvSpPr/>
          <p:nvPr/>
        </p:nvSpPr>
        <p:spPr>
          <a:xfrm>
            <a:off x="7967393" y="515986"/>
            <a:ext cx="1862406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A0A8F65D-C177-77EE-533F-A759287E5148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374C16BB-177C-A3B1-DCA5-AC3F03241AE9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88F808D-7967-E42D-EB50-B2D8207B1FEF}"/>
              </a:ext>
            </a:extLst>
          </p:cNvPr>
          <p:cNvSpPr/>
          <p:nvPr/>
        </p:nvSpPr>
        <p:spPr>
          <a:xfrm flipH="1">
            <a:off x="7967392" y="522336"/>
            <a:ext cx="848895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79EB826-0FD9-7475-8D9A-13018C40A22F}"/>
              </a:ext>
            </a:extLst>
          </p:cNvPr>
          <p:cNvGrpSpPr/>
          <p:nvPr/>
        </p:nvGrpSpPr>
        <p:grpSpPr>
          <a:xfrm>
            <a:off x="1422675" y="1549202"/>
            <a:ext cx="9346649" cy="5233869"/>
            <a:chOff x="890023" y="1622544"/>
            <a:chExt cx="9346649" cy="52338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5B67DA6-C473-F2C8-798B-C3A74FE4E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0023" y="1622544"/>
              <a:ext cx="4142769" cy="523386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F3B3649-2534-81AB-4695-9ACB9A683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16413" y="1622544"/>
              <a:ext cx="4920259" cy="4149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1147249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D6A6B0-F08A-2FCF-C1F3-DB1E4952F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02ECBFC-CFD3-F041-DE82-F7A56391CDA8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3BDBB441-4C4B-8077-2795-5589C959511B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3C9D889D-05FF-9D4F-BA2F-E870BFABBAED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53981EAE-0FA3-BAEF-2948-16178A395DDD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083E3A6E-95C0-EBE1-C33C-3DB1C7C445B9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8CF0619F-52B2-6E91-745B-CC459A8638D8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2119802A-8E69-5175-C5AC-EAC927C7DCCE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0F250F0-5F73-7346-90F1-2658BCF46B07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Exploratory Data Analysis</a:t>
            </a:r>
          </a:p>
        </p:txBody>
      </p:sp>
      <p:sp>
        <p:nvSpPr>
          <p:cNvPr id="41" name="Rectangle: Rounded Corners 40">
            <a:hlinkClick r:id="rId2" action="ppaction://hlinksldjump"/>
            <a:extLst>
              <a:ext uri="{FF2B5EF4-FFF2-40B4-BE49-F238E27FC236}">
                <a16:creationId xmlns:a16="http://schemas.microsoft.com/office/drawing/2014/main" id="{B0B2BF4A-46FE-5797-CA06-2B1DAEA3B224}"/>
              </a:ext>
            </a:extLst>
          </p:cNvPr>
          <p:cNvSpPr/>
          <p:nvPr/>
        </p:nvSpPr>
        <p:spPr>
          <a:xfrm>
            <a:off x="3515500" y="1940222"/>
            <a:ext cx="2074527" cy="533400"/>
          </a:xfrm>
          <a:prstGeom prst="roundRect">
            <a:avLst/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Correlation Analysis</a:t>
            </a:r>
          </a:p>
        </p:txBody>
      </p:sp>
      <p:sp>
        <p:nvSpPr>
          <p:cNvPr id="42" name="Rectangle: Rounded Corners 41">
            <a:hlinkClick r:id="rId3" action="ppaction://hlinksldjump"/>
            <a:extLst>
              <a:ext uri="{FF2B5EF4-FFF2-40B4-BE49-F238E27FC236}">
                <a16:creationId xmlns:a16="http://schemas.microsoft.com/office/drawing/2014/main" id="{4649466D-CBF5-BA1F-4E41-AA1AFBA19206}"/>
              </a:ext>
            </a:extLst>
          </p:cNvPr>
          <p:cNvSpPr/>
          <p:nvPr/>
        </p:nvSpPr>
        <p:spPr>
          <a:xfrm>
            <a:off x="5782159" y="1937961"/>
            <a:ext cx="1238541" cy="533400"/>
          </a:xfrm>
          <a:prstGeom prst="roundRect">
            <a:avLst/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Splitting</a:t>
            </a:r>
          </a:p>
        </p:txBody>
      </p:sp>
      <p:sp>
        <p:nvSpPr>
          <p:cNvPr id="43" name="Rectangle: Rounded Corners 42">
            <a:hlinkClick r:id="rId4" action="ppaction://hlinksldjump"/>
            <a:extLst>
              <a:ext uri="{FF2B5EF4-FFF2-40B4-BE49-F238E27FC236}">
                <a16:creationId xmlns:a16="http://schemas.microsoft.com/office/drawing/2014/main" id="{E347E826-5D9D-9740-94E7-986DF7CED0A9}"/>
              </a:ext>
            </a:extLst>
          </p:cNvPr>
          <p:cNvSpPr/>
          <p:nvPr/>
        </p:nvSpPr>
        <p:spPr>
          <a:xfrm>
            <a:off x="7217726" y="1937961"/>
            <a:ext cx="1174574" cy="533400"/>
          </a:xfrm>
          <a:prstGeom prst="roundRect">
            <a:avLst/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Encoding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3883949-3D68-1958-C5EC-549B69FA54E2}"/>
              </a:ext>
            </a:extLst>
          </p:cNvPr>
          <p:cNvGrpSpPr/>
          <p:nvPr/>
        </p:nvGrpSpPr>
        <p:grpSpPr>
          <a:xfrm>
            <a:off x="931839" y="1940222"/>
            <a:ext cx="2400085" cy="2338823"/>
            <a:chOff x="3162132" y="1608532"/>
            <a:chExt cx="2400085" cy="2338823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FE55FB2B-14C0-FB18-2BE1-66684B9E95C5}"/>
                </a:ext>
              </a:extLst>
            </p:cNvPr>
            <p:cNvSpPr/>
            <p:nvPr/>
          </p:nvSpPr>
          <p:spPr>
            <a:xfrm>
              <a:off x="3162132" y="1608532"/>
              <a:ext cx="2388868" cy="533400"/>
            </a:xfrm>
            <a:prstGeom prst="roundRect">
              <a:avLst/>
            </a:prstGeom>
            <a:solidFill>
              <a:srgbClr val="0000B8"/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Data Quality</a:t>
              </a:r>
            </a:p>
          </p:txBody>
        </p:sp>
        <p:sp>
          <p:nvSpPr>
            <p:cNvPr id="49" name="Rectangle: Rounded Corners 48">
              <a:hlinkClick r:id="rId5" action="ppaction://hlinksldjump"/>
              <a:extLst>
                <a:ext uri="{FF2B5EF4-FFF2-40B4-BE49-F238E27FC236}">
                  <a16:creationId xmlns:a16="http://schemas.microsoft.com/office/drawing/2014/main" id="{BD626AF5-382A-DB94-0E89-543A558A8E00}"/>
                </a:ext>
              </a:extLst>
            </p:cNvPr>
            <p:cNvSpPr/>
            <p:nvPr/>
          </p:nvSpPr>
          <p:spPr>
            <a:xfrm>
              <a:off x="3769891" y="2176239"/>
              <a:ext cx="1792326" cy="411480"/>
            </a:xfrm>
            <a:prstGeom prst="roundRect">
              <a:avLst/>
            </a:prstGeom>
            <a:solidFill>
              <a:srgbClr val="0000B8"/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Missing Values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57074AB2-858E-B2CF-BC81-0C8DDE2A2EC1}"/>
                </a:ext>
              </a:extLst>
            </p:cNvPr>
            <p:cNvSpPr/>
            <p:nvPr/>
          </p:nvSpPr>
          <p:spPr>
            <a:xfrm>
              <a:off x="3769891" y="2627605"/>
              <a:ext cx="1792326" cy="411480"/>
            </a:xfrm>
            <a:prstGeom prst="roundRect">
              <a:avLst/>
            </a:prstGeom>
            <a:solidFill>
              <a:srgbClr val="0000B8"/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Duplicates</a:t>
              </a:r>
            </a:p>
          </p:txBody>
        </p:sp>
        <p:sp>
          <p:nvSpPr>
            <p:cNvPr id="52" name="Rectangle: Rounded Corners 51">
              <a:hlinkClick r:id="rId6" action="ppaction://hlinksldjump"/>
              <a:extLst>
                <a:ext uri="{FF2B5EF4-FFF2-40B4-BE49-F238E27FC236}">
                  <a16:creationId xmlns:a16="http://schemas.microsoft.com/office/drawing/2014/main" id="{BEAC71CE-DA06-8825-7AD2-9B784AAFAAF8}"/>
                </a:ext>
              </a:extLst>
            </p:cNvPr>
            <p:cNvSpPr/>
            <p:nvPr/>
          </p:nvSpPr>
          <p:spPr>
            <a:xfrm>
              <a:off x="3769891" y="3081740"/>
              <a:ext cx="1792326" cy="411480"/>
            </a:xfrm>
            <a:prstGeom prst="roundRect">
              <a:avLst/>
            </a:prstGeom>
            <a:solidFill>
              <a:srgbClr val="0000B8"/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Outliers </a:t>
              </a:r>
            </a:p>
          </p:txBody>
        </p:sp>
        <p:sp>
          <p:nvSpPr>
            <p:cNvPr id="53" name="Rectangle: Rounded Corners 52">
              <a:hlinkClick r:id="rId7" action="ppaction://hlinksldjump"/>
              <a:extLst>
                <a:ext uri="{FF2B5EF4-FFF2-40B4-BE49-F238E27FC236}">
                  <a16:creationId xmlns:a16="http://schemas.microsoft.com/office/drawing/2014/main" id="{501DB593-6732-A088-C25B-490D8E367AD9}"/>
                </a:ext>
              </a:extLst>
            </p:cNvPr>
            <p:cNvSpPr/>
            <p:nvPr/>
          </p:nvSpPr>
          <p:spPr>
            <a:xfrm>
              <a:off x="3769891" y="3535875"/>
              <a:ext cx="1792326" cy="411480"/>
            </a:xfrm>
            <a:prstGeom prst="roundRect">
              <a:avLst/>
            </a:prstGeom>
            <a:solidFill>
              <a:srgbClr val="0000B8"/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Noise </a:t>
              </a: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46A6F72B-766E-60B0-B0AA-EBF602CF6FC8}"/>
                </a:ext>
              </a:extLst>
            </p:cNvPr>
            <p:cNvGrpSpPr/>
            <p:nvPr/>
          </p:nvGrpSpPr>
          <p:grpSpPr>
            <a:xfrm>
              <a:off x="3295442" y="2080774"/>
              <a:ext cx="413620" cy="1695445"/>
              <a:chOff x="2332195" y="1432808"/>
              <a:chExt cx="413620" cy="1695445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3050438F-1986-1C0F-2B25-31C3D3D1A44C}"/>
                  </a:ext>
                </a:extLst>
              </p:cNvPr>
              <p:cNvGrpSpPr/>
              <p:nvPr/>
            </p:nvGrpSpPr>
            <p:grpSpPr>
              <a:xfrm>
                <a:off x="2332195" y="1432808"/>
                <a:ext cx="413620" cy="1206707"/>
                <a:chOff x="2240768" y="2440390"/>
                <a:chExt cx="413620" cy="1206707"/>
              </a:xfrm>
            </p:grpSpPr>
            <p:cxnSp>
              <p:nvCxnSpPr>
                <p:cNvPr id="56" name="Connector: Elbow 55">
                  <a:extLst>
                    <a:ext uri="{FF2B5EF4-FFF2-40B4-BE49-F238E27FC236}">
                      <a16:creationId xmlns:a16="http://schemas.microsoft.com/office/drawing/2014/main" id="{44ACB87E-1226-D22D-53C6-F181D51D1B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48690" y="2448192"/>
                  <a:ext cx="405698" cy="346306"/>
                </a:xfrm>
                <a:prstGeom prst="bentConnector3">
                  <a:avLst>
                    <a:gd name="adj1" fmla="val -1652"/>
                  </a:avLst>
                </a:prstGeom>
                <a:ln w="12700"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Connector: Elbow 70">
                  <a:extLst>
                    <a:ext uri="{FF2B5EF4-FFF2-40B4-BE49-F238E27FC236}">
                      <a16:creationId xmlns:a16="http://schemas.microsoft.com/office/drawing/2014/main" id="{33705AEB-1E9F-84C7-0CAC-7C582085B9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1971393" y="2968864"/>
                  <a:ext cx="948758" cy="407707"/>
                </a:xfrm>
                <a:prstGeom prst="bentConnector3">
                  <a:avLst>
                    <a:gd name="adj1" fmla="val 100197"/>
                  </a:avLst>
                </a:prstGeom>
                <a:ln w="12700"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nector: Elbow 56">
                  <a:extLst>
                    <a:ext uri="{FF2B5EF4-FFF2-40B4-BE49-F238E27FC236}">
                      <a16:creationId xmlns:a16="http://schemas.microsoft.com/office/drawing/2014/main" id="{151A17B7-D7AC-5863-8CA0-901E6B0B69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2069825" y="2611333"/>
                  <a:ext cx="751315" cy="409429"/>
                </a:xfrm>
                <a:prstGeom prst="bentConnector3">
                  <a:avLst>
                    <a:gd name="adj1" fmla="val 100077"/>
                  </a:avLst>
                </a:prstGeom>
                <a:ln w="12700"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5" name="Connector: Elbow 54">
                <a:extLst>
                  <a:ext uri="{FF2B5EF4-FFF2-40B4-BE49-F238E27FC236}">
                    <a16:creationId xmlns:a16="http://schemas.microsoft.com/office/drawing/2014/main" id="{41FEAE58-F9EB-4510-B2A0-12E4FA96B80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2062821" y="2450020"/>
                <a:ext cx="948758" cy="407707"/>
              </a:xfrm>
              <a:prstGeom prst="bentConnector3">
                <a:avLst>
                  <a:gd name="adj1" fmla="val 100197"/>
                </a:avLst>
              </a:prstGeom>
              <a:ln w="127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8" name="Rectangle: Rounded Corners 57">
            <a:hlinkClick r:id="rId8" action="ppaction://hlinksldjump"/>
            <a:extLst>
              <a:ext uri="{FF2B5EF4-FFF2-40B4-BE49-F238E27FC236}">
                <a16:creationId xmlns:a16="http://schemas.microsoft.com/office/drawing/2014/main" id="{A54D4265-258B-2696-8255-BFAFF8254A78}"/>
              </a:ext>
            </a:extLst>
          </p:cNvPr>
          <p:cNvSpPr/>
          <p:nvPr/>
        </p:nvSpPr>
        <p:spPr>
          <a:xfrm>
            <a:off x="8589326" y="1937961"/>
            <a:ext cx="2622374" cy="533400"/>
          </a:xfrm>
          <a:prstGeom prst="roundRect">
            <a:avLst/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Scaling / Transformations</a:t>
            </a:r>
          </a:p>
        </p:txBody>
      </p:sp>
      <p:sp>
        <p:nvSpPr>
          <p:cNvPr id="59" name="Rectangle: Rounded Corners 58">
            <a:hlinkClick r:id="rId9" action="ppaction://hlinksldjump"/>
            <a:extLst>
              <a:ext uri="{FF2B5EF4-FFF2-40B4-BE49-F238E27FC236}">
                <a16:creationId xmlns:a16="http://schemas.microsoft.com/office/drawing/2014/main" id="{8ED30587-77B5-8E09-FDC5-B6A68501CC6C}"/>
              </a:ext>
            </a:extLst>
          </p:cNvPr>
          <p:cNvSpPr/>
          <p:nvPr/>
        </p:nvSpPr>
        <p:spPr>
          <a:xfrm>
            <a:off x="890023" y="4541905"/>
            <a:ext cx="5932197" cy="533400"/>
          </a:xfrm>
          <a:prstGeom prst="roundRect">
            <a:avLst/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For Categorical/ Numerical/ Datetime/ Time Series/ Text/ Image</a:t>
            </a:r>
          </a:p>
        </p:txBody>
      </p:sp>
      <p:sp>
        <p:nvSpPr>
          <p:cNvPr id="60" name="Rectangle: Rounded Corners 59">
            <a:hlinkClick r:id="rId10" action="ppaction://hlinksldjump"/>
            <a:extLst>
              <a:ext uri="{FF2B5EF4-FFF2-40B4-BE49-F238E27FC236}">
                <a16:creationId xmlns:a16="http://schemas.microsoft.com/office/drawing/2014/main" id="{F5899979-341B-EFF0-89B8-0BAD74831721}"/>
              </a:ext>
            </a:extLst>
          </p:cNvPr>
          <p:cNvSpPr/>
          <p:nvPr/>
        </p:nvSpPr>
        <p:spPr>
          <a:xfrm>
            <a:off x="878706" y="5338165"/>
            <a:ext cx="2074527" cy="533400"/>
          </a:xfrm>
          <a:prstGeom prst="roundRect">
            <a:avLst/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Imbalance Handling</a:t>
            </a:r>
          </a:p>
        </p:txBody>
      </p:sp>
      <p:sp>
        <p:nvSpPr>
          <p:cNvPr id="61" name="Rectangle: Rounded Corners 60">
            <a:hlinkClick r:id="rId11" action="ppaction://hlinksldjump"/>
            <a:extLst>
              <a:ext uri="{FF2B5EF4-FFF2-40B4-BE49-F238E27FC236}">
                <a16:creationId xmlns:a16="http://schemas.microsoft.com/office/drawing/2014/main" id="{DF94634A-017D-369B-A6E7-FC28451A429F}"/>
              </a:ext>
            </a:extLst>
          </p:cNvPr>
          <p:cNvSpPr/>
          <p:nvPr/>
        </p:nvSpPr>
        <p:spPr>
          <a:xfrm>
            <a:off x="9292253" y="4541905"/>
            <a:ext cx="2385850" cy="533400"/>
          </a:xfrm>
          <a:prstGeom prst="roundRect">
            <a:avLst/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Feature Selection &amp; DR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7C07B576-27D8-527B-98DA-E469D5E7AF26}"/>
              </a:ext>
            </a:extLst>
          </p:cNvPr>
          <p:cNvSpPr/>
          <p:nvPr/>
        </p:nvSpPr>
        <p:spPr>
          <a:xfrm>
            <a:off x="7019973" y="4541905"/>
            <a:ext cx="2074527" cy="533400"/>
          </a:xfrm>
          <a:prstGeom prst="roundRect">
            <a:avLst/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Feature Extraction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9BB2578-6B16-C451-2075-EC32CD826DE5}"/>
              </a:ext>
            </a:extLst>
          </p:cNvPr>
          <p:cNvSpPr/>
          <p:nvPr/>
        </p:nvSpPr>
        <p:spPr>
          <a:xfrm>
            <a:off x="2649119" y="515986"/>
            <a:ext cx="495888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6638B289-3E3F-C400-8233-2C56FCDB9D4A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B0E7979A-D71E-3069-0F34-604C13A67F42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662727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B599DD-B1A2-E4B9-50D2-942CDA1F3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8A2B15D-E3C1-1824-DFBC-98B79C01AA9E}"/>
              </a:ext>
            </a:extLst>
          </p:cNvPr>
          <p:cNvSpPr/>
          <p:nvPr/>
        </p:nvSpPr>
        <p:spPr>
          <a:xfrm>
            <a:off x="890023" y="426106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11">
            <a:extLst>
              <a:ext uri="{FF2B5EF4-FFF2-40B4-BE49-F238E27FC236}">
                <a16:creationId xmlns:a16="http://schemas.microsoft.com/office/drawing/2014/main" id="{582755D3-6E3B-5293-94BC-3D7510D645B3}"/>
              </a:ext>
            </a:extLst>
          </p:cNvPr>
          <p:cNvSpPr/>
          <p:nvPr/>
        </p:nvSpPr>
        <p:spPr>
          <a:xfrm>
            <a:off x="10404187" y="608727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067FFC27-4B65-2456-8AB5-552C14501649}"/>
              </a:ext>
            </a:extLst>
          </p:cNvPr>
          <p:cNvSpPr txBox="1"/>
          <p:nvPr/>
        </p:nvSpPr>
        <p:spPr>
          <a:xfrm>
            <a:off x="10221618" y="1084669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3850B1C1-F9AD-0152-0403-AF9E0B07D82B}"/>
              </a:ext>
            </a:extLst>
          </p:cNvPr>
          <p:cNvSpPr/>
          <p:nvPr/>
        </p:nvSpPr>
        <p:spPr>
          <a:xfrm>
            <a:off x="1405544" y="607457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B62C39B9-C65B-5CD7-285F-ED46926BAF4B}"/>
              </a:ext>
            </a:extLst>
          </p:cNvPr>
          <p:cNvSpPr txBox="1"/>
          <p:nvPr/>
        </p:nvSpPr>
        <p:spPr>
          <a:xfrm>
            <a:off x="990600" y="1084669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162A8BAD-4FD7-E73F-0CC6-999A3854C254}"/>
              </a:ext>
            </a:extLst>
          </p:cNvPr>
          <p:cNvSpPr/>
          <p:nvPr/>
        </p:nvSpPr>
        <p:spPr>
          <a:xfrm>
            <a:off x="4893928" y="615077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2B4C8D37-74FF-CB16-8357-0946EC7E0B39}"/>
              </a:ext>
            </a:extLst>
          </p:cNvPr>
          <p:cNvSpPr txBox="1"/>
          <p:nvPr/>
        </p:nvSpPr>
        <p:spPr>
          <a:xfrm>
            <a:off x="2655873" y="1084669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194C184-2F98-47E2-DE2E-2BAE0EF0D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123" y="1536473"/>
            <a:ext cx="5747477" cy="3872933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FB94353-C31B-0019-EBCC-A2295464E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36472"/>
            <a:ext cx="5747476" cy="4375338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</a:ln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E5C89D0-DA53-5CF9-E809-0A196FF39E8B}"/>
              </a:ext>
            </a:extLst>
          </p:cNvPr>
          <p:cNvSpPr/>
          <p:nvPr/>
        </p:nvSpPr>
        <p:spPr>
          <a:xfrm>
            <a:off x="7967393" y="515986"/>
            <a:ext cx="1862406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98C11409-247B-914D-5D4C-C7A0924E9647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F7B4905-7CE9-BF67-5D94-CC1A13A4D9B2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4935C8B-1328-9524-C4A6-20D92A454FA6}"/>
              </a:ext>
            </a:extLst>
          </p:cNvPr>
          <p:cNvSpPr/>
          <p:nvPr/>
        </p:nvSpPr>
        <p:spPr>
          <a:xfrm flipH="1">
            <a:off x="8839199" y="522336"/>
            <a:ext cx="990595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511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CE580F-DA24-C346-CAA9-76BE9AE3B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BA3F423-27FF-84DD-4D83-70817410302A}"/>
              </a:ext>
            </a:extLst>
          </p:cNvPr>
          <p:cNvSpPr/>
          <p:nvPr/>
        </p:nvSpPr>
        <p:spPr>
          <a:xfrm>
            <a:off x="890023" y="426106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11">
            <a:extLst>
              <a:ext uri="{FF2B5EF4-FFF2-40B4-BE49-F238E27FC236}">
                <a16:creationId xmlns:a16="http://schemas.microsoft.com/office/drawing/2014/main" id="{F13B5359-C8FE-B9A9-5911-428379C83D6E}"/>
              </a:ext>
            </a:extLst>
          </p:cNvPr>
          <p:cNvSpPr/>
          <p:nvPr/>
        </p:nvSpPr>
        <p:spPr>
          <a:xfrm>
            <a:off x="10404187" y="608727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972AFB22-3C5C-2E1B-6C64-D26436099D58}"/>
              </a:ext>
            </a:extLst>
          </p:cNvPr>
          <p:cNvSpPr txBox="1"/>
          <p:nvPr/>
        </p:nvSpPr>
        <p:spPr>
          <a:xfrm>
            <a:off x="10221618" y="1084669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2B40E47-E870-193E-4931-1140974EEF86}"/>
              </a:ext>
            </a:extLst>
          </p:cNvPr>
          <p:cNvSpPr/>
          <p:nvPr/>
        </p:nvSpPr>
        <p:spPr>
          <a:xfrm>
            <a:off x="1405544" y="607457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FFAFC0B2-1CC6-45D0-91E6-5F7607B2892D}"/>
              </a:ext>
            </a:extLst>
          </p:cNvPr>
          <p:cNvSpPr txBox="1"/>
          <p:nvPr/>
        </p:nvSpPr>
        <p:spPr>
          <a:xfrm>
            <a:off x="990600" y="1084669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A7F58B4B-FACB-F1E8-D813-CC2D9FE424FA}"/>
              </a:ext>
            </a:extLst>
          </p:cNvPr>
          <p:cNvSpPr/>
          <p:nvPr/>
        </p:nvSpPr>
        <p:spPr>
          <a:xfrm>
            <a:off x="4893928" y="615077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681E96BD-DD87-DF20-548F-F508B1A09ED9}"/>
              </a:ext>
            </a:extLst>
          </p:cNvPr>
          <p:cNvSpPr txBox="1"/>
          <p:nvPr/>
        </p:nvSpPr>
        <p:spPr>
          <a:xfrm>
            <a:off x="2655873" y="1084669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7F2D1E9-EFF1-5EB7-7CD2-5357F7C516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628"/>
          <a:stretch>
            <a:fillRect/>
          </a:stretch>
        </p:blipFill>
        <p:spPr>
          <a:xfrm>
            <a:off x="152399" y="1536472"/>
            <a:ext cx="5747477" cy="3711615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120C6A9-0030-44AF-295E-2BC189E67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30123"/>
            <a:ext cx="5205976" cy="1870038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ED8713D-5CCB-3E79-3406-6F09074A4A31}"/>
              </a:ext>
            </a:extLst>
          </p:cNvPr>
          <p:cNvSpPr/>
          <p:nvPr/>
        </p:nvSpPr>
        <p:spPr>
          <a:xfrm>
            <a:off x="7967393" y="515986"/>
            <a:ext cx="1862406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7555A584-8172-A912-12C3-6F962C322B5D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6B938C96-8DB6-FA25-3164-0FA548E1CFF3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A208C1A-B926-EAE8-5520-F6B4F5121D5E}"/>
              </a:ext>
            </a:extLst>
          </p:cNvPr>
          <p:cNvSpPr/>
          <p:nvPr/>
        </p:nvSpPr>
        <p:spPr>
          <a:xfrm flipH="1">
            <a:off x="8839199" y="522336"/>
            <a:ext cx="990595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232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2C1B33-9DFC-9C0F-7416-E24697364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041B5F9-0C01-CF6C-74F6-424B215F6E37}"/>
              </a:ext>
            </a:extLst>
          </p:cNvPr>
          <p:cNvSpPr/>
          <p:nvPr/>
        </p:nvSpPr>
        <p:spPr>
          <a:xfrm>
            <a:off x="890023" y="426106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11">
            <a:extLst>
              <a:ext uri="{FF2B5EF4-FFF2-40B4-BE49-F238E27FC236}">
                <a16:creationId xmlns:a16="http://schemas.microsoft.com/office/drawing/2014/main" id="{CB2E97E4-F220-53C7-69B6-62B32C411BBA}"/>
              </a:ext>
            </a:extLst>
          </p:cNvPr>
          <p:cNvSpPr/>
          <p:nvPr/>
        </p:nvSpPr>
        <p:spPr>
          <a:xfrm>
            <a:off x="10404187" y="608727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EF339628-9FE5-4C43-9616-9D68DFAA56A8}"/>
              </a:ext>
            </a:extLst>
          </p:cNvPr>
          <p:cNvSpPr txBox="1"/>
          <p:nvPr/>
        </p:nvSpPr>
        <p:spPr>
          <a:xfrm>
            <a:off x="10221618" y="1084669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0D0979D4-FECA-103D-AEE7-ADE77804FBC5}"/>
              </a:ext>
            </a:extLst>
          </p:cNvPr>
          <p:cNvSpPr/>
          <p:nvPr/>
        </p:nvSpPr>
        <p:spPr>
          <a:xfrm>
            <a:off x="1405544" y="607457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E61571DC-3714-6A2C-ED67-4BDC2BA4D5FE}"/>
              </a:ext>
            </a:extLst>
          </p:cNvPr>
          <p:cNvSpPr txBox="1"/>
          <p:nvPr/>
        </p:nvSpPr>
        <p:spPr>
          <a:xfrm>
            <a:off x="990600" y="1084669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E01F7EC2-C5DB-004A-BE7E-9FC2AFF8F279}"/>
              </a:ext>
            </a:extLst>
          </p:cNvPr>
          <p:cNvSpPr/>
          <p:nvPr/>
        </p:nvSpPr>
        <p:spPr>
          <a:xfrm>
            <a:off x="4893928" y="615077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EAE1360D-029F-0255-DD58-F5884856D08B}"/>
              </a:ext>
            </a:extLst>
          </p:cNvPr>
          <p:cNvSpPr txBox="1"/>
          <p:nvPr/>
        </p:nvSpPr>
        <p:spPr>
          <a:xfrm>
            <a:off x="2655873" y="1084669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1F1407-5C4C-DEA3-A82B-26F4CFE56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022" y="1538199"/>
            <a:ext cx="4396703" cy="531821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804195B-1E74-2223-138E-C3556A220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193" y="1541198"/>
            <a:ext cx="5838208" cy="3030008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A53DC21-A06A-932E-B747-D49E26767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193" y="4626398"/>
            <a:ext cx="2940342" cy="2202155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8AAA77A-F02B-8F7F-95F7-7E0A43F1B9BA}"/>
              </a:ext>
            </a:extLst>
          </p:cNvPr>
          <p:cNvSpPr/>
          <p:nvPr/>
        </p:nvSpPr>
        <p:spPr>
          <a:xfrm>
            <a:off x="7967393" y="515986"/>
            <a:ext cx="1862406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AC496797-173D-F6A4-247D-3B9EAC354D83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16A792DA-EF4B-FAD0-B3F7-F7151C034455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8EBE3F1-5AD6-B4F8-D4D1-E2F7D94B39EE}"/>
              </a:ext>
            </a:extLst>
          </p:cNvPr>
          <p:cNvSpPr/>
          <p:nvPr/>
        </p:nvSpPr>
        <p:spPr>
          <a:xfrm flipH="1">
            <a:off x="8839199" y="522336"/>
            <a:ext cx="990595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555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C8176F-434F-B615-E61E-E156934A2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87F04A5-44FC-ED43-91BF-D55F07E63076}"/>
              </a:ext>
            </a:extLst>
          </p:cNvPr>
          <p:cNvSpPr/>
          <p:nvPr/>
        </p:nvSpPr>
        <p:spPr>
          <a:xfrm>
            <a:off x="890023" y="426106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11">
            <a:extLst>
              <a:ext uri="{FF2B5EF4-FFF2-40B4-BE49-F238E27FC236}">
                <a16:creationId xmlns:a16="http://schemas.microsoft.com/office/drawing/2014/main" id="{8927F464-89E6-E42D-8263-93E264B06F3E}"/>
              </a:ext>
            </a:extLst>
          </p:cNvPr>
          <p:cNvSpPr/>
          <p:nvPr/>
        </p:nvSpPr>
        <p:spPr>
          <a:xfrm>
            <a:off x="10404187" y="608727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703B4CAC-4A2E-BC52-12AA-D0196061AD02}"/>
              </a:ext>
            </a:extLst>
          </p:cNvPr>
          <p:cNvSpPr txBox="1"/>
          <p:nvPr/>
        </p:nvSpPr>
        <p:spPr>
          <a:xfrm>
            <a:off x="10221618" y="1084669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39BCAD8-BF3C-FEE3-519B-E166753FEE60}"/>
              </a:ext>
            </a:extLst>
          </p:cNvPr>
          <p:cNvSpPr/>
          <p:nvPr/>
        </p:nvSpPr>
        <p:spPr>
          <a:xfrm>
            <a:off x="1405544" y="607457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EEE8FB36-3239-EC57-8E3E-484F7320857D}"/>
              </a:ext>
            </a:extLst>
          </p:cNvPr>
          <p:cNvSpPr txBox="1"/>
          <p:nvPr/>
        </p:nvSpPr>
        <p:spPr>
          <a:xfrm>
            <a:off x="990600" y="1084669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AE42AD21-7D78-CF93-0CF4-B424BED4F882}"/>
              </a:ext>
            </a:extLst>
          </p:cNvPr>
          <p:cNvSpPr/>
          <p:nvPr/>
        </p:nvSpPr>
        <p:spPr>
          <a:xfrm>
            <a:off x="4893928" y="615077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174A47BE-F751-F245-BE0D-F1A0FD149844}"/>
              </a:ext>
            </a:extLst>
          </p:cNvPr>
          <p:cNvSpPr txBox="1"/>
          <p:nvPr/>
        </p:nvSpPr>
        <p:spPr>
          <a:xfrm>
            <a:off x="2655873" y="1084669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8D482693-F40A-7578-702F-37E764BBC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" y="1529329"/>
            <a:ext cx="5719338" cy="327047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06AEF54-36EF-5130-C765-8947B8C97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855" y="1529329"/>
            <a:ext cx="6153150" cy="5334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66B89A6-9E5D-A793-3722-1C4FBA34C159}"/>
              </a:ext>
            </a:extLst>
          </p:cNvPr>
          <p:cNvSpPr/>
          <p:nvPr/>
        </p:nvSpPr>
        <p:spPr>
          <a:xfrm>
            <a:off x="7967393" y="515986"/>
            <a:ext cx="1862406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3EB3127F-B9A3-EE9A-F301-B4DB660641D4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598EB661-578D-38F9-2EB9-0741702DECD4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BA60EC8-87D2-1B94-93E3-85A1A966BC77}"/>
              </a:ext>
            </a:extLst>
          </p:cNvPr>
          <p:cNvSpPr/>
          <p:nvPr/>
        </p:nvSpPr>
        <p:spPr>
          <a:xfrm flipH="1">
            <a:off x="8839199" y="522336"/>
            <a:ext cx="990595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23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C3">
            <a:alpha val="68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9B2C7B-4817-830C-2B44-A063A40B6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CB4328-32DE-139B-CF14-1E92D69B6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04" y="1524782"/>
            <a:ext cx="5181599" cy="5256224"/>
          </a:xfrm>
          <a:prstGeom prst="rect">
            <a:avLst/>
          </a:prstGeom>
          <a:ln w="19050">
            <a:solidFill>
              <a:srgbClr val="DDD9C3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108684-7931-A450-5CFF-222A5EB11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493" y="1524782"/>
            <a:ext cx="2822927" cy="5256224"/>
          </a:xfrm>
          <a:prstGeom prst="rect">
            <a:avLst/>
          </a:prstGeom>
          <a:ln w="19050">
            <a:solidFill>
              <a:srgbClr val="DDD9C3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C6ADB9F-1DFA-C756-78FA-0E03F6D3C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211" y="1524782"/>
            <a:ext cx="3297685" cy="5256224"/>
          </a:xfrm>
          <a:prstGeom prst="rect">
            <a:avLst/>
          </a:prstGeom>
          <a:ln w="19050">
            <a:solidFill>
              <a:srgbClr val="DDD9C3"/>
            </a:solidFill>
          </a:ln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06AC3A7-EB87-44C5-586A-ADFD423BFB07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F521F09-2B4F-6261-9E51-8A400F36E054}"/>
              </a:ext>
            </a:extLst>
          </p:cNvPr>
          <p:cNvSpPr/>
          <p:nvPr/>
        </p:nvSpPr>
        <p:spPr>
          <a:xfrm>
            <a:off x="990600" y="515986"/>
            <a:ext cx="1021080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44431C-DBD2-ACB7-A0DC-346DD352DD8E}"/>
              </a:ext>
            </a:extLst>
          </p:cNvPr>
          <p:cNvSpPr txBox="1"/>
          <p:nvPr/>
        </p:nvSpPr>
        <p:spPr>
          <a:xfrm>
            <a:off x="990600" y="508901"/>
            <a:ext cx="1021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Aptos Black" panose="020B0004020202020204" pitchFamily="34" charset="0"/>
              </a:rPr>
              <a:t>So, in Summary</a:t>
            </a:r>
          </a:p>
        </p:txBody>
      </p:sp>
    </p:spTree>
    <p:extLst>
      <p:ext uri="{BB962C8B-B14F-4D97-AF65-F5344CB8AC3E}">
        <p14:creationId xmlns:p14="http://schemas.microsoft.com/office/powerpoint/2010/main" val="1620019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C3">
            <a:alpha val="68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B30266-B6A4-ED40-E394-88AA4277C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6096832-67DF-D312-5976-7D88B182980C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4DCB566-F269-BCF9-CAD1-C127BC898D03}"/>
              </a:ext>
            </a:extLst>
          </p:cNvPr>
          <p:cNvSpPr/>
          <p:nvPr/>
        </p:nvSpPr>
        <p:spPr>
          <a:xfrm>
            <a:off x="990600" y="515986"/>
            <a:ext cx="1021080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F7E54B-34F8-7587-5F06-DCBCB6E738CE}"/>
              </a:ext>
            </a:extLst>
          </p:cNvPr>
          <p:cNvSpPr txBox="1"/>
          <p:nvPr/>
        </p:nvSpPr>
        <p:spPr>
          <a:xfrm>
            <a:off x="990600" y="508901"/>
            <a:ext cx="1021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Aptos Black" panose="020B0004020202020204" pitchFamily="34" charset="0"/>
              </a:rPr>
              <a:t>Notes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7E6F0BC-262B-F42D-283A-8AF79C630B0D}"/>
              </a:ext>
            </a:extLst>
          </p:cNvPr>
          <p:cNvGrpSpPr/>
          <p:nvPr/>
        </p:nvGrpSpPr>
        <p:grpSpPr>
          <a:xfrm>
            <a:off x="1247492" y="1517100"/>
            <a:ext cx="9697016" cy="5339314"/>
            <a:chOff x="1524000" y="1524782"/>
            <a:chExt cx="9697016" cy="533931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AB0B68E-F1CD-2409-EA77-02A96A8AD3AF}"/>
                </a:ext>
              </a:extLst>
            </p:cNvPr>
            <p:cNvGrpSpPr/>
            <p:nvPr/>
          </p:nvGrpSpPr>
          <p:grpSpPr>
            <a:xfrm>
              <a:off x="1524000" y="1524782"/>
              <a:ext cx="4267200" cy="5339313"/>
              <a:chOff x="0" y="1524783"/>
              <a:chExt cx="4267200" cy="5339313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2923015-AF97-BB07-40B0-FDCFCC2199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524783"/>
                <a:ext cx="4267200" cy="2178996"/>
              </a:xfrm>
              <a:prstGeom prst="rect">
                <a:avLst/>
              </a:prstGeom>
              <a:ln w="3175">
                <a:solidFill>
                  <a:srgbClr val="DDD9C3"/>
                </a:solidFill>
              </a:ln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D39264E6-C8DA-5855-148E-FF676CD0D5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799163"/>
                <a:ext cx="4267200" cy="3064933"/>
              </a:xfrm>
              <a:prstGeom prst="rect">
                <a:avLst/>
              </a:prstGeom>
              <a:ln w="3175">
                <a:solidFill>
                  <a:srgbClr val="DDD9C3"/>
                </a:solidFill>
              </a:ln>
            </p:spPr>
          </p:pic>
        </p:grpSp>
        <p:pic>
          <p:nvPicPr>
            <p:cNvPr id="9" name="Picture 8" descr="A chart of training error&#10;&#10;AI-generated content may be incorrect.">
              <a:extLst>
                <a:ext uri="{FF2B5EF4-FFF2-40B4-BE49-F238E27FC236}">
                  <a16:creationId xmlns:a16="http://schemas.microsoft.com/office/drawing/2014/main" id="{B7A1220B-B3B8-A03A-9D8B-D64D1B81D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1702" y="1524782"/>
              <a:ext cx="5339314" cy="5339314"/>
            </a:xfrm>
            <a:prstGeom prst="rect">
              <a:avLst/>
            </a:prstGeom>
            <a:ln w="3175">
              <a:solidFill>
                <a:srgbClr val="DDD9C3"/>
              </a:solidFill>
            </a:ln>
          </p:spPr>
        </p:pic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D37C6BA-4ACF-1834-5BC0-F96D12334E11}"/>
              </a:ext>
            </a:extLst>
          </p:cNvPr>
          <p:cNvSpPr/>
          <p:nvPr/>
        </p:nvSpPr>
        <p:spPr>
          <a:xfrm>
            <a:off x="11201400" y="5959823"/>
            <a:ext cx="914399" cy="761207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Amasis MT Pro Black" panose="02040A04050005020304" pitchFamily="18" charset="0"/>
              </a:rPr>
              <a:t>End</a:t>
            </a:r>
          </a:p>
          <a:p>
            <a:pPr algn="ctr"/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Amasis MT Pro Black" panose="02040A04050005020304" pitchFamily="18" charset="0"/>
              </a:rPr>
              <a:t>🫡</a:t>
            </a:r>
          </a:p>
        </p:txBody>
      </p:sp>
    </p:spTree>
    <p:extLst>
      <p:ext uri="{BB962C8B-B14F-4D97-AF65-F5344CB8AC3E}">
        <p14:creationId xmlns:p14="http://schemas.microsoft.com/office/powerpoint/2010/main" val="32014442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22E250-C670-38C6-5296-BE2117587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4241DCA-9BED-0A45-6BB9-73CB732FCCB2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F30364C3-1DC1-82C8-3958-35E959AC6E73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73E13BE5-B5A2-18B0-527F-5E860D878EFB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666EA25D-2D66-C36B-AE1E-FF3BDE451B5C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26B4FC48-C151-86C7-A353-AFDB188A6CEA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601D9900-5044-A99A-C287-C9AD02A42FD3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DA8B4F17-518A-0F4C-438E-E6A494EFE6F7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5B6BF69-D8E3-6461-3031-C74ECFDFA08D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Exploratory Data Analysis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7041FFF-0D0E-E936-EB57-3E2EF7A4CD8F}"/>
              </a:ext>
            </a:extLst>
          </p:cNvPr>
          <p:cNvGrpSpPr/>
          <p:nvPr/>
        </p:nvGrpSpPr>
        <p:grpSpPr>
          <a:xfrm>
            <a:off x="1330110" y="1514458"/>
            <a:ext cx="9381398" cy="5284515"/>
            <a:chOff x="523875" y="1538218"/>
            <a:chExt cx="9381398" cy="528451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0E3D295-979E-01B4-502F-6A523AE37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967" y="1538218"/>
              <a:ext cx="4710113" cy="1779708"/>
            </a:xfrm>
            <a:prstGeom prst="rect">
              <a:avLst/>
            </a:prstGeom>
            <a:ln w="12700">
              <a:solidFill>
                <a:srgbClr val="DDD9C3"/>
              </a:solidFill>
            </a:ln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227E988-FAE9-DEA6-0EDB-C70EA5683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967" y="3375227"/>
              <a:ext cx="4710113" cy="1746286"/>
            </a:xfrm>
            <a:prstGeom prst="rect">
              <a:avLst/>
            </a:prstGeom>
            <a:ln w="12700">
              <a:solidFill>
                <a:srgbClr val="DDD9C3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698CA53-7DD5-ADC7-B697-0F3F8B0DD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3875" y="5178814"/>
              <a:ext cx="4732205" cy="1643919"/>
            </a:xfrm>
            <a:prstGeom prst="rect">
              <a:avLst/>
            </a:prstGeom>
            <a:ln w="12700">
              <a:solidFill>
                <a:srgbClr val="DDD9C3"/>
              </a:solidFill>
            </a:ln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2AFCC5A-CBD3-40E5-447E-92D34080D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63192" y="1541278"/>
              <a:ext cx="4542081" cy="1776647"/>
            </a:xfrm>
            <a:prstGeom prst="rect">
              <a:avLst/>
            </a:prstGeom>
            <a:ln w="12700">
              <a:solidFill>
                <a:srgbClr val="DDD9C3"/>
              </a:solidFill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AA12D92-E5DE-337A-8936-CCB28F0C7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63191" y="3375227"/>
              <a:ext cx="4542081" cy="1746286"/>
            </a:xfrm>
            <a:prstGeom prst="rect">
              <a:avLst/>
            </a:prstGeom>
            <a:ln w="12700">
              <a:solidFill>
                <a:srgbClr val="DDD9C3"/>
              </a:solidFill>
            </a:ln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9FE2624-EC66-D468-8605-145020DF3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61682" y="5178814"/>
              <a:ext cx="4542081" cy="1643919"/>
            </a:xfrm>
            <a:prstGeom prst="rect">
              <a:avLst/>
            </a:prstGeom>
            <a:ln w="12700">
              <a:solidFill>
                <a:srgbClr val="DDD9C3"/>
              </a:solidFill>
            </a:ln>
          </p:spPr>
        </p:pic>
      </p:grpSp>
      <p:pic>
        <p:nvPicPr>
          <p:cNvPr id="4" name="Graphic 3" descr="Back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8DDDF52E-1C58-10EB-57E1-F39AF55F97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36F4646-D6B6-DFB2-CAC9-84F6675F1FA6}"/>
              </a:ext>
            </a:extLst>
          </p:cNvPr>
          <p:cNvSpPr/>
          <p:nvPr/>
        </p:nvSpPr>
        <p:spPr>
          <a:xfrm>
            <a:off x="2649119" y="515986"/>
            <a:ext cx="495888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983FCC4D-28B4-BC02-56C0-CBBE86B91A24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7EEB0601-E4A8-54D2-2606-5717969D9B0B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E1BDC42-F77A-D1CA-6413-3A289ED1A7EA}"/>
              </a:ext>
            </a:extLst>
          </p:cNvPr>
          <p:cNvSpPr/>
          <p:nvPr/>
        </p:nvSpPr>
        <p:spPr>
          <a:xfrm flipH="1">
            <a:off x="2648728" y="522336"/>
            <a:ext cx="639835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804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0AF9B8-D43B-EF60-5799-B3110EBB2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DE00A1A-F273-2025-25D6-F650C8CA5146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Exploratory Data Analysis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DC9294-0582-EDD3-96D0-FFD4023B03B1}"/>
              </a:ext>
            </a:extLst>
          </p:cNvPr>
          <p:cNvSpPr txBox="1"/>
          <p:nvPr/>
        </p:nvSpPr>
        <p:spPr>
          <a:xfrm>
            <a:off x="9156412" y="1543329"/>
            <a:ext cx="2877820" cy="89255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spc="-60" dirty="0">
                <a:solidFill>
                  <a:srgbClr val="4A546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more plots details: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From Data to Viz</a:t>
            </a:r>
            <a:endParaRPr lang="en-US" sz="12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Viz Project</a:t>
            </a:r>
            <a:endParaRPr lang="en-US" sz="12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Data Visualisation Catalogue</a:t>
            </a:r>
            <a:endParaRPr lang="en-US" sz="12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7EFE6D7-D277-AB90-5A83-C1FC46F4B0CA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bject 11">
            <a:extLst>
              <a:ext uri="{FF2B5EF4-FFF2-40B4-BE49-F238E27FC236}">
                <a16:creationId xmlns:a16="http://schemas.microsoft.com/office/drawing/2014/main" id="{7B94D1B7-E879-1D48-9B5A-41C47CCA59D5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9">
            <a:extLst>
              <a:ext uri="{FF2B5EF4-FFF2-40B4-BE49-F238E27FC236}">
                <a16:creationId xmlns:a16="http://schemas.microsoft.com/office/drawing/2014/main" id="{BE90E6E4-5E0A-8CBF-C42B-3ADE95145308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8">
            <a:extLst>
              <a:ext uri="{FF2B5EF4-FFF2-40B4-BE49-F238E27FC236}">
                <a16:creationId xmlns:a16="http://schemas.microsoft.com/office/drawing/2014/main" id="{C4C5C192-F195-C3C4-F204-CD812CA54AB1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7" name="object 8">
            <a:extLst>
              <a:ext uri="{FF2B5EF4-FFF2-40B4-BE49-F238E27FC236}">
                <a16:creationId xmlns:a16="http://schemas.microsoft.com/office/drawing/2014/main" id="{4BBBEE96-3C21-C2C0-2AFC-445D232D9A9D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9" name="object 5">
            <a:extLst>
              <a:ext uri="{FF2B5EF4-FFF2-40B4-BE49-F238E27FC236}">
                <a16:creationId xmlns:a16="http://schemas.microsoft.com/office/drawing/2014/main" id="{4B255789-6654-3631-22FA-C921AB8DE463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2262EE72-DB1C-2C43-027A-D8606B1A7B68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BFFD01B-AA12-BC78-0215-ABB16EFFF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497514"/>
            <a:ext cx="4635633" cy="1764088"/>
          </a:xfrm>
          <a:prstGeom prst="rect">
            <a:avLst/>
          </a:prstGeom>
          <a:ln w="12700">
            <a:solidFill>
              <a:srgbClr val="DDD9C3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B96A72-F07F-96CF-B69E-2B6AADE396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3317925"/>
            <a:ext cx="3124200" cy="3463084"/>
          </a:xfrm>
          <a:prstGeom prst="rect">
            <a:avLst/>
          </a:prstGeom>
          <a:ln w="12700">
            <a:solidFill>
              <a:srgbClr val="DDD9C3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DD1472-1861-3224-6B12-32C5D88F82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6892" y="3317925"/>
            <a:ext cx="3130200" cy="3463082"/>
          </a:xfrm>
          <a:prstGeom prst="rect">
            <a:avLst/>
          </a:prstGeom>
          <a:ln w="12700">
            <a:solidFill>
              <a:srgbClr val="DDD9C3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BC2249B-9046-0A0A-2AD5-867AD81C22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8284" y="3317923"/>
            <a:ext cx="3112913" cy="3463084"/>
          </a:xfrm>
          <a:prstGeom prst="rect">
            <a:avLst/>
          </a:prstGeom>
          <a:ln w="12700">
            <a:solidFill>
              <a:srgbClr val="DDD9C3"/>
            </a:solidFill>
          </a:ln>
        </p:spPr>
      </p:pic>
      <p:pic>
        <p:nvPicPr>
          <p:cNvPr id="20" name="Graphic 19" descr="Back with solid fill">
            <a:hlinkClick r:id="rId9" action="ppaction://hlinksldjump"/>
            <a:extLst>
              <a:ext uri="{FF2B5EF4-FFF2-40B4-BE49-F238E27FC236}">
                <a16:creationId xmlns:a16="http://schemas.microsoft.com/office/drawing/2014/main" id="{DE439004-ADED-7FCB-459C-BBE1742EAA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2A1BA70-3892-DB21-5E1F-CD8A709C6500}"/>
              </a:ext>
            </a:extLst>
          </p:cNvPr>
          <p:cNvSpPr/>
          <p:nvPr/>
        </p:nvSpPr>
        <p:spPr>
          <a:xfrm>
            <a:off x="2649119" y="515986"/>
            <a:ext cx="495888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7D142A1E-1864-3589-3CB6-3512E0B692D9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FCD7F589-957F-7A8A-0BA7-C046F332CE47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E97D914-638E-22B3-24F9-25428BE7D728}"/>
              </a:ext>
            </a:extLst>
          </p:cNvPr>
          <p:cNvSpPr/>
          <p:nvPr/>
        </p:nvSpPr>
        <p:spPr>
          <a:xfrm flipH="1">
            <a:off x="2648728" y="522336"/>
            <a:ext cx="639835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5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4581A0-7F2A-1E90-6E90-586950E62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AC2E99F-2C2E-AB5A-F8C9-DE83D9FC81F9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Exploratory Data Analysis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C1CFDD4-F917-F19A-0921-80EFFAFDFA25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bject 11">
            <a:extLst>
              <a:ext uri="{FF2B5EF4-FFF2-40B4-BE49-F238E27FC236}">
                <a16:creationId xmlns:a16="http://schemas.microsoft.com/office/drawing/2014/main" id="{6B426112-0B7C-2BCF-9095-3AAA4891FA1B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9">
            <a:extLst>
              <a:ext uri="{FF2B5EF4-FFF2-40B4-BE49-F238E27FC236}">
                <a16:creationId xmlns:a16="http://schemas.microsoft.com/office/drawing/2014/main" id="{464D581B-E36C-AE1C-213B-E741AE03E02F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8">
            <a:extLst>
              <a:ext uri="{FF2B5EF4-FFF2-40B4-BE49-F238E27FC236}">
                <a16:creationId xmlns:a16="http://schemas.microsoft.com/office/drawing/2014/main" id="{FAF0D709-12DB-ED6F-AAD1-8C09CB3EEBD4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7" name="object 8">
            <a:extLst>
              <a:ext uri="{FF2B5EF4-FFF2-40B4-BE49-F238E27FC236}">
                <a16:creationId xmlns:a16="http://schemas.microsoft.com/office/drawing/2014/main" id="{3C6DA7DE-A5E9-3F80-CD07-D2125E6D6EBE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9" name="object 5">
            <a:extLst>
              <a:ext uri="{FF2B5EF4-FFF2-40B4-BE49-F238E27FC236}">
                <a16:creationId xmlns:a16="http://schemas.microsoft.com/office/drawing/2014/main" id="{71B640ED-2008-6309-04FA-8CA546A59472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E1CA7500-2DA0-BF00-871A-F55C51DD84EB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69D591-AD0C-98CE-8931-8829242E5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77" y="1555552"/>
            <a:ext cx="10287000" cy="5076825"/>
          </a:xfrm>
          <a:prstGeom prst="rect">
            <a:avLst/>
          </a:prstGeom>
          <a:ln w="9525">
            <a:solidFill>
              <a:srgbClr val="DDD9C3"/>
            </a:solidFill>
          </a:ln>
        </p:spPr>
      </p:pic>
      <p:pic>
        <p:nvPicPr>
          <p:cNvPr id="4" name="Graphic 3" descr="Back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B87CDEA5-EEEB-7575-60AD-CB5EF534D8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E095D4F-5F7E-6377-5617-0C5C4D329C51}"/>
              </a:ext>
            </a:extLst>
          </p:cNvPr>
          <p:cNvSpPr/>
          <p:nvPr/>
        </p:nvSpPr>
        <p:spPr>
          <a:xfrm>
            <a:off x="2649119" y="515986"/>
            <a:ext cx="495888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7CA40AE0-9B5A-AB7A-3C38-086A1030420A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92B5F3D4-357B-E2F3-0E2F-3167FE39A597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998CC00-A661-B3EF-739C-B7A727CD8203}"/>
              </a:ext>
            </a:extLst>
          </p:cNvPr>
          <p:cNvSpPr/>
          <p:nvPr/>
        </p:nvSpPr>
        <p:spPr>
          <a:xfrm flipH="1">
            <a:off x="2648728" y="522336"/>
            <a:ext cx="639835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60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362509-BAE9-091F-C267-096FE3CFF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2836A1E-1426-F5AF-57A9-BC7287625B06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Data Quality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6D8338F-7B7A-27BC-34F8-23073EA50B91}"/>
              </a:ext>
            </a:extLst>
          </p:cNvPr>
          <p:cNvSpPr/>
          <p:nvPr/>
        </p:nvSpPr>
        <p:spPr>
          <a:xfrm>
            <a:off x="638177" y="1614494"/>
            <a:ext cx="2069238" cy="533400"/>
          </a:xfrm>
          <a:prstGeom prst="roundRect">
            <a:avLst/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Missing Values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88362A4-4448-553B-4208-4EBCEB0B1B8C}"/>
              </a:ext>
            </a:extLst>
          </p:cNvPr>
          <p:cNvGrpSpPr/>
          <p:nvPr/>
        </p:nvGrpSpPr>
        <p:grpSpPr>
          <a:xfrm>
            <a:off x="2836434" y="1599279"/>
            <a:ext cx="5181600" cy="1685925"/>
            <a:chOff x="685799" y="1809749"/>
            <a:chExt cx="5181600" cy="1685925"/>
          </a:xfrm>
        </p:grpSpPr>
        <p:grpSp>
          <p:nvGrpSpPr>
            <p:cNvPr id="53" name="object 8"/>
            <p:cNvGrpSpPr/>
            <p:nvPr/>
          </p:nvGrpSpPr>
          <p:grpSpPr>
            <a:xfrm>
              <a:off x="685799" y="1809749"/>
              <a:ext cx="5181600" cy="1685925"/>
              <a:chOff x="685799" y="1809749"/>
              <a:chExt cx="5181600" cy="1685925"/>
            </a:xfrm>
          </p:grpSpPr>
          <p:sp>
            <p:nvSpPr>
              <p:cNvPr id="60" name="object 9"/>
              <p:cNvSpPr/>
              <p:nvPr/>
            </p:nvSpPr>
            <p:spPr>
              <a:xfrm>
                <a:off x="685799" y="1809749"/>
                <a:ext cx="5181600" cy="1685925"/>
              </a:xfrm>
              <a:custGeom>
                <a:avLst/>
                <a:gdLst/>
                <a:ahLst/>
                <a:cxnLst/>
                <a:rect l="l" t="t" r="r" b="b"/>
                <a:pathLst>
                  <a:path w="5181600" h="1685925">
                    <a:moveTo>
                      <a:pt x="5128201" y="1685924"/>
                    </a:moveTo>
                    <a:lnTo>
                      <a:pt x="53397" y="1685924"/>
                    </a:lnTo>
                    <a:lnTo>
                      <a:pt x="49681" y="1685558"/>
                    </a:lnTo>
                    <a:lnTo>
                      <a:pt x="14085" y="1666532"/>
                    </a:lnTo>
                    <a:lnTo>
                      <a:pt x="0" y="1632527"/>
                    </a:lnTo>
                    <a:lnTo>
                      <a:pt x="0" y="1628774"/>
                    </a:lnTo>
                    <a:lnTo>
                      <a:pt x="0" y="53397"/>
                    </a:lnTo>
                    <a:lnTo>
                      <a:pt x="19392" y="14085"/>
                    </a:lnTo>
                    <a:lnTo>
                      <a:pt x="53397" y="0"/>
                    </a:lnTo>
                    <a:lnTo>
                      <a:pt x="5128201" y="0"/>
                    </a:lnTo>
                    <a:lnTo>
                      <a:pt x="5167513" y="19392"/>
                    </a:lnTo>
                    <a:lnTo>
                      <a:pt x="5181599" y="53397"/>
                    </a:lnTo>
                    <a:lnTo>
                      <a:pt x="5181599" y="1632527"/>
                    </a:lnTo>
                    <a:lnTo>
                      <a:pt x="5162206" y="1671839"/>
                    </a:lnTo>
                    <a:lnTo>
                      <a:pt x="5131917" y="1685558"/>
                    </a:lnTo>
                    <a:lnTo>
                      <a:pt x="5128201" y="1685924"/>
                    </a:lnTo>
                    <a:close/>
                  </a:path>
                </a:pathLst>
              </a:custGeom>
              <a:solidFill>
                <a:srgbClr val="F9FAFA"/>
              </a:solidFill>
              <a:ln>
                <a:solidFill>
                  <a:srgbClr val="DDD9C3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1" name="object 10"/>
              <p:cNvSpPr/>
              <p:nvPr/>
            </p:nvSpPr>
            <p:spPr>
              <a:xfrm>
                <a:off x="808240" y="1970022"/>
                <a:ext cx="288925" cy="232410"/>
              </a:xfrm>
              <a:custGeom>
                <a:avLst/>
                <a:gdLst/>
                <a:ahLst/>
                <a:cxnLst/>
                <a:rect l="l" t="t" r="r" b="b"/>
                <a:pathLst>
                  <a:path w="288925" h="232410">
                    <a:moveTo>
                      <a:pt x="119345" y="231903"/>
                    </a:moveTo>
                    <a:lnTo>
                      <a:pt x="104009" y="227483"/>
                    </a:lnTo>
                    <a:lnTo>
                      <a:pt x="104139" y="227483"/>
                    </a:lnTo>
                    <a:lnTo>
                      <a:pt x="99744" y="219625"/>
                    </a:lnTo>
                    <a:lnTo>
                      <a:pt x="101932" y="212035"/>
                    </a:lnTo>
                    <a:lnTo>
                      <a:pt x="159005" y="12278"/>
                    </a:lnTo>
                    <a:lnTo>
                      <a:pt x="161349" y="4375"/>
                    </a:lnTo>
                    <a:lnTo>
                      <a:pt x="169172" y="0"/>
                    </a:lnTo>
                    <a:lnTo>
                      <a:pt x="184353" y="4375"/>
                    </a:lnTo>
                    <a:lnTo>
                      <a:pt x="188773" y="12278"/>
                    </a:lnTo>
                    <a:lnTo>
                      <a:pt x="186585" y="19868"/>
                    </a:lnTo>
                    <a:lnTo>
                      <a:pt x="129512" y="219625"/>
                    </a:lnTo>
                    <a:lnTo>
                      <a:pt x="127248" y="227483"/>
                    </a:lnTo>
                    <a:lnTo>
                      <a:pt x="119345" y="231903"/>
                    </a:lnTo>
                    <a:close/>
                  </a:path>
                  <a:path w="288925" h="232410">
                    <a:moveTo>
                      <a:pt x="227349" y="181674"/>
                    </a:moveTo>
                    <a:lnTo>
                      <a:pt x="218286" y="181674"/>
                    </a:lnTo>
                    <a:lnTo>
                      <a:pt x="207124" y="170512"/>
                    </a:lnTo>
                    <a:lnTo>
                      <a:pt x="207124" y="161448"/>
                    </a:lnTo>
                    <a:lnTo>
                      <a:pt x="252620" y="115951"/>
                    </a:lnTo>
                    <a:lnTo>
                      <a:pt x="207168" y="70455"/>
                    </a:lnTo>
                    <a:lnTo>
                      <a:pt x="207168" y="61391"/>
                    </a:lnTo>
                    <a:lnTo>
                      <a:pt x="218286" y="50274"/>
                    </a:lnTo>
                    <a:lnTo>
                      <a:pt x="227349" y="50274"/>
                    </a:lnTo>
                    <a:lnTo>
                      <a:pt x="288518" y="111442"/>
                    </a:lnTo>
                    <a:lnTo>
                      <a:pt x="288518" y="120506"/>
                    </a:lnTo>
                    <a:lnTo>
                      <a:pt x="227349" y="181674"/>
                    </a:lnTo>
                    <a:close/>
                  </a:path>
                  <a:path w="288925" h="232410">
                    <a:moveTo>
                      <a:pt x="70231" y="181629"/>
                    </a:moveTo>
                    <a:lnTo>
                      <a:pt x="61168" y="181629"/>
                    </a:lnTo>
                    <a:lnTo>
                      <a:pt x="0" y="120461"/>
                    </a:lnTo>
                    <a:lnTo>
                      <a:pt x="0" y="111397"/>
                    </a:lnTo>
                    <a:lnTo>
                      <a:pt x="61168" y="50229"/>
                    </a:lnTo>
                    <a:lnTo>
                      <a:pt x="70231" y="50229"/>
                    </a:lnTo>
                    <a:lnTo>
                      <a:pt x="81394" y="61391"/>
                    </a:lnTo>
                    <a:lnTo>
                      <a:pt x="81394" y="70455"/>
                    </a:lnTo>
                    <a:lnTo>
                      <a:pt x="35897" y="115951"/>
                    </a:lnTo>
                    <a:lnTo>
                      <a:pt x="81394" y="161404"/>
                    </a:lnTo>
                    <a:lnTo>
                      <a:pt x="81394" y="170467"/>
                    </a:lnTo>
                    <a:lnTo>
                      <a:pt x="70231" y="181629"/>
                    </a:lnTo>
                    <a:close/>
                  </a:path>
                </a:pathLst>
              </a:custGeom>
              <a:solidFill>
                <a:srgbClr val="4A6FA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2" name="object 11"/>
              <p:cNvSpPr/>
              <p:nvPr/>
            </p:nvSpPr>
            <p:spPr>
              <a:xfrm>
                <a:off x="1257299" y="2495549"/>
                <a:ext cx="4267200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267200" h="809625">
                    <a:moveTo>
                      <a:pt x="4213801" y="809624"/>
                    </a:moveTo>
                    <a:lnTo>
                      <a:pt x="53397" y="809624"/>
                    </a:lnTo>
                    <a:lnTo>
                      <a:pt x="49680" y="809258"/>
                    </a:lnTo>
                    <a:lnTo>
                      <a:pt x="14085" y="790232"/>
                    </a:lnTo>
                    <a:lnTo>
                      <a:pt x="0" y="756227"/>
                    </a:lnTo>
                    <a:lnTo>
                      <a:pt x="0" y="752474"/>
                    </a:lnTo>
                    <a:lnTo>
                      <a:pt x="0" y="53397"/>
                    </a:lnTo>
                    <a:lnTo>
                      <a:pt x="19392" y="14085"/>
                    </a:lnTo>
                    <a:lnTo>
                      <a:pt x="53397" y="0"/>
                    </a:lnTo>
                    <a:lnTo>
                      <a:pt x="4213801" y="0"/>
                    </a:lnTo>
                    <a:lnTo>
                      <a:pt x="4253113" y="19391"/>
                    </a:lnTo>
                    <a:lnTo>
                      <a:pt x="4267199" y="53397"/>
                    </a:lnTo>
                    <a:lnTo>
                      <a:pt x="4267199" y="756227"/>
                    </a:lnTo>
                    <a:lnTo>
                      <a:pt x="4247806" y="795539"/>
                    </a:lnTo>
                    <a:lnTo>
                      <a:pt x="4217518" y="809258"/>
                    </a:lnTo>
                    <a:lnTo>
                      <a:pt x="4213801" y="809624"/>
                    </a:lnTo>
                    <a:close/>
                  </a:path>
                </a:pathLst>
              </a:custGeom>
              <a:solidFill>
                <a:srgbClr val="1D293B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55" name="object 19"/>
            <p:cNvSpPr txBox="1"/>
            <p:nvPr/>
          </p:nvSpPr>
          <p:spPr>
            <a:xfrm>
              <a:off x="1244599" y="1814576"/>
              <a:ext cx="4140835" cy="1370330"/>
            </a:xfrm>
            <a:prstGeom prst="rect">
              <a:avLst/>
            </a:prstGeom>
          </p:spPr>
          <p:txBody>
            <a:bodyPr vert="horz" wrap="square" lIns="0" tIns="1060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835"/>
                </a:spcBef>
              </a:pPr>
              <a:r>
                <a:rPr sz="1300" b="0" spc="-55" dirty="0">
                  <a:latin typeface="Roboto Medium"/>
                  <a:cs typeface="Roboto Medium"/>
                </a:rPr>
                <a:t>Detection</a:t>
              </a:r>
              <a:r>
                <a:rPr sz="1300" b="0" spc="-15" dirty="0">
                  <a:latin typeface="Roboto Medium"/>
                  <a:cs typeface="Roboto Medium"/>
                </a:rPr>
                <a:t> </a:t>
              </a:r>
              <a:r>
                <a:rPr sz="1300" b="0" spc="-10" dirty="0">
                  <a:latin typeface="Roboto Medium"/>
                  <a:cs typeface="Roboto Medium"/>
                </a:rPr>
                <a:t>Methods</a:t>
              </a:r>
              <a:endParaRPr sz="1300" dirty="0">
                <a:latin typeface="Roboto Medium"/>
                <a:cs typeface="Roboto Medium"/>
              </a:endParaRPr>
            </a:p>
            <a:p>
              <a:pPr marL="12700">
                <a:lnSpc>
                  <a:spcPct val="100000"/>
                </a:lnSpc>
                <a:spcBef>
                  <a:spcPts val="640"/>
                </a:spcBef>
              </a:pPr>
              <a:r>
                <a:rPr sz="1200" spc="-55" dirty="0">
                  <a:solidFill>
                    <a:srgbClr val="4A5462"/>
                  </a:solidFill>
                  <a:latin typeface="Roboto"/>
                  <a:cs typeface="Roboto"/>
                </a:rPr>
                <a:t>Identify</a:t>
              </a:r>
              <a:r>
                <a:rPr sz="120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75" dirty="0">
                  <a:solidFill>
                    <a:srgbClr val="4A5462"/>
                  </a:solidFill>
                  <a:latin typeface="Roboto"/>
                  <a:cs typeface="Roboto"/>
                </a:rPr>
                <a:t>missing</a:t>
              </a:r>
              <a:r>
                <a:rPr sz="1200" spc="5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75" dirty="0">
                  <a:solidFill>
                    <a:srgbClr val="4A5462"/>
                  </a:solidFill>
                  <a:latin typeface="Roboto"/>
                  <a:cs typeface="Roboto"/>
                </a:rPr>
                <a:t>values</a:t>
              </a:r>
              <a:r>
                <a:rPr sz="120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55" dirty="0">
                  <a:solidFill>
                    <a:srgbClr val="4A5462"/>
                  </a:solidFill>
                  <a:latin typeface="Roboto"/>
                  <a:cs typeface="Roboto"/>
                </a:rPr>
                <a:t>in</a:t>
              </a:r>
              <a:r>
                <a:rPr sz="1200" spc="5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70" dirty="0">
                  <a:solidFill>
                    <a:srgbClr val="4A5462"/>
                  </a:solidFill>
                  <a:latin typeface="Roboto"/>
                  <a:cs typeface="Roboto"/>
                </a:rPr>
                <a:t>your</a:t>
              </a:r>
              <a:r>
                <a:rPr sz="120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10" dirty="0">
                  <a:solidFill>
                    <a:srgbClr val="4A5462"/>
                  </a:solidFill>
                  <a:latin typeface="Roboto"/>
                  <a:cs typeface="Roboto"/>
                </a:rPr>
                <a:t>dataset</a:t>
              </a:r>
              <a:endParaRPr sz="1200" dirty="0">
                <a:latin typeface="Roboto"/>
                <a:cs typeface="Roboto"/>
              </a:endParaRPr>
            </a:p>
            <a:p>
              <a:pPr>
                <a:lnSpc>
                  <a:spcPct val="100000"/>
                </a:lnSpc>
                <a:spcBef>
                  <a:spcPts val="370"/>
                </a:spcBef>
              </a:pPr>
              <a:endParaRPr sz="1050" dirty="0">
                <a:latin typeface="Roboto"/>
                <a:cs typeface="Roboto"/>
              </a:endParaRPr>
            </a:p>
            <a:p>
              <a:pPr marL="164465" marR="5080">
                <a:lnSpc>
                  <a:spcPct val="113599"/>
                </a:lnSpc>
              </a:pPr>
              <a:r>
                <a:rPr sz="1100" spc="-60" dirty="0">
                  <a:solidFill>
                    <a:srgbClr val="E2E7F0"/>
                  </a:solidFill>
                  <a:latin typeface="Lucida Console"/>
                  <a:cs typeface="Lucida Console"/>
                </a:rPr>
                <a:t>df.isnull().sum()</a:t>
              </a:r>
              <a:r>
                <a:rPr sz="1100" spc="-85" dirty="0">
                  <a:solidFill>
                    <a:srgbClr val="E2E7F0"/>
                  </a:solidFill>
                  <a:latin typeface="Lucida Console"/>
                  <a:cs typeface="Lucida Console"/>
                </a:rPr>
                <a:t> </a:t>
              </a:r>
              <a:r>
                <a:rPr sz="1100" dirty="0">
                  <a:solidFill>
                    <a:srgbClr val="E2E7F0"/>
                  </a:solidFill>
                  <a:latin typeface="Lucida Console"/>
                  <a:cs typeface="Lucida Console"/>
                </a:rPr>
                <a:t>#</a:t>
              </a:r>
              <a:r>
                <a:rPr sz="1100" spc="-85" dirty="0">
                  <a:solidFill>
                    <a:srgbClr val="E2E7F0"/>
                  </a:solidFill>
                  <a:latin typeface="Lucida Console"/>
                  <a:cs typeface="Lucida Console"/>
                </a:rPr>
                <a:t> </a:t>
              </a:r>
              <a:r>
                <a:rPr sz="1100" spc="-50" dirty="0">
                  <a:solidFill>
                    <a:srgbClr val="E2E7F0"/>
                  </a:solidFill>
                  <a:latin typeface="Lucida Console"/>
                  <a:cs typeface="Lucida Console"/>
                </a:rPr>
                <a:t>Count</a:t>
              </a:r>
              <a:r>
                <a:rPr sz="1100" spc="-85" dirty="0">
                  <a:solidFill>
                    <a:srgbClr val="E2E7F0"/>
                  </a:solidFill>
                  <a:latin typeface="Lucida Console"/>
                  <a:cs typeface="Lucida Console"/>
                </a:rPr>
                <a:t> </a:t>
              </a:r>
              <a:r>
                <a:rPr sz="1100" spc="-50" dirty="0">
                  <a:solidFill>
                    <a:srgbClr val="E2E7F0"/>
                  </a:solidFill>
                  <a:latin typeface="Lucida Console"/>
                  <a:cs typeface="Lucida Console"/>
                </a:rPr>
                <a:t>missing</a:t>
              </a:r>
              <a:r>
                <a:rPr sz="1100" spc="-85" dirty="0">
                  <a:solidFill>
                    <a:srgbClr val="E2E7F0"/>
                  </a:solidFill>
                  <a:latin typeface="Lucida Console"/>
                  <a:cs typeface="Lucida Console"/>
                </a:rPr>
                <a:t> </a:t>
              </a:r>
              <a:r>
                <a:rPr sz="1100" spc="-55" dirty="0">
                  <a:solidFill>
                    <a:srgbClr val="E2E7F0"/>
                  </a:solidFill>
                  <a:latin typeface="Lucida Console"/>
                  <a:cs typeface="Lucida Console"/>
                </a:rPr>
                <a:t>values</a:t>
              </a:r>
              <a:r>
                <a:rPr sz="1100" spc="-85" dirty="0">
                  <a:solidFill>
                    <a:srgbClr val="E2E7F0"/>
                  </a:solidFill>
                  <a:latin typeface="Lucida Console"/>
                  <a:cs typeface="Lucida Console"/>
                </a:rPr>
                <a:t> </a:t>
              </a:r>
              <a:r>
                <a:rPr sz="1100" spc="-35" dirty="0">
                  <a:solidFill>
                    <a:srgbClr val="E2E7F0"/>
                  </a:solidFill>
                  <a:latin typeface="Lucida Console"/>
                  <a:cs typeface="Lucida Console"/>
                </a:rPr>
                <a:t>per</a:t>
              </a:r>
              <a:r>
                <a:rPr sz="1100" spc="-85" dirty="0">
                  <a:solidFill>
                    <a:srgbClr val="E2E7F0"/>
                  </a:solidFill>
                  <a:latin typeface="Lucida Console"/>
                  <a:cs typeface="Lucida Console"/>
                </a:rPr>
                <a:t> </a:t>
              </a:r>
              <a:r>
                <a:rPr sz="1100" spc="-10" dirty="0">
                  <a:solidFill>
                    <a:srgbClr val="E2E7F0"/>
                  </a:solidFill>
                  <a:latin typeface="Lucida Console"/>
                  <a:cs typeface="Lucida Console"/>
                </a:rPr>
                <a:t>column </a:t>
              </a:r>
              <a:r>
                <a:rPr sz="1100" spc="-55" dirty="0">
                  <a:solidFill>
                    <a:srgbClr val="E2E7F0"/>
                  </a:solidFill>
                  <a:latin typeface="Lucida Console"/>
                  <a:cs typeface="Lucida Console"/>
                </a:rPr>
                <a:t>import</a:t>
              </a:r>
              <a:r>
                <a:rPr sz="1100" spc="-100" dirty="0">
                  <a:solidFill>
                    <a:srgbClr val="E2E7F0"/>
                  </a:solidFill>
                  <a:latin typeface="Lucida Console"/>
                  <a:cs typeface="Lucida Console"/>
                </a:rPr>
                <a:t> </a:t>
              </a:r>
              <a:r>
                <a:rPr sz="1100" spc="-55" dirty="0">
                  <a:solidFill>
                    <a:srgbClr val="E2E7F0"/>
                  </a:solidFill>
                  <a:latin typeface="Lucida Console"/>
                  <a:cs typeface="Lucida Console"/>
                </a:rPr>
                <a:t>missingno</a:t>
              </a:r>
              <a:r>
                <a:rPr sz="1100" spc="-95" dirty="0">
                  <a:solidFill>
                    <a:srgbClr val="E2E7F0"/>
                  </a:solidFill>
                  <a:latin typeface="Lucida Console"/>
                  <a:cs typeface="Lucida Console"/>
                </a:rPr>
                <a:t> </a:t>
              </a:r>
              <a:r>
                <a:rPr sz="1100" spc="-10" dirty="0">
                  <a:solidFill>
                    <a:srgbClr val="E2E7F0"/>
                  </a:solidFill>
                  <a:latin typeface="Lucida Console"/>
                  <a:cs typeface="Lucida Console"/>
                </a:rPr>
                <a:t>as</a:t>
              </a:r>
              <a:r>
                <a:rPr sz="1100" spc="-100" dirty="0">
                  <a:solidFill>
                    <a:srgbClr val="E2E7F0"/>
                  </a:solidFill>
                  <a:latin typeface="Lucida Console"/>
                  <a:cs typeface="Lucida Console"/>
                </a:rPr>
                <a:t> </a:t>
              </a:r>
              <a:r>
                <a:rPr sz="1100" spc="-20" dirty="0">
                  <a:solidFill>
                    <a:srgbClr val="E2E7F0"/>
                  </a:solidFill>
                  <a:latin typeface="Lucida Console"/>
                  <a:cs typeface="Lucida Console"/>
                </a:rPr>
                <a:t>msno</a:t>
              </a:r>
              <a:endParaRPr sz="1100" dirty="0">
                <a:latin typeface="Lucida Console"/>
                <a:cs typeface="Lucida Console"/>
              </a:endParaRPr>
            </a:p>
            <a:p>
              <a:pPr marL="164465">
                <a:lnSpc>
                  <a:spcPct val="100000"/>
                </a:lnSpc>
                <a:spcBef>
                  <a:spcPts val="254"/>
                </a:spcBef>
              </a:pPr>
              <a:r>
                <a:rPr sz="1100" spc="-60" dirty="0">
                  <a:solidFill>
                    <a:srgbClr val="E2E7F0"/>
                  </a:solidFill>
                  <a:latin typeface="Lucida Console"/>
                  <a:cs typeface="Lucida Console"/>
                </a:rPr>
                <a:t>msno.matrix(df)</a:t>
              </a:r>
              <a:r>
                <a:rPr sz="1100" spc="-70" dirty="0">
                  <a:solidFill>
                    <a:srgbClr val="E2E7F0"/>
                  </a:solidFill>
                  <a:latin typeface="Lucida Console"/>
                  <a:cs typeface="Lucida Console"/>
                </a:rPr>
                <a:t> </a:t>
              </a:r>
              <a:r>
                <a:rPr lang="en-US" sz="1100" spc="-70" dirty="0">
                  <a:solidFill>
                    <a:srgbClr val="E2E7F0"/>
                  </a:solidFill>
                  <a:latin typeface="Lucida Console"/>
                  <a:cs typeface="Lucida Console"/>
                </a:rPr>
                <a:t>  </a:t>
              </a:r>
              <a:r>
                <a:rPr sz="1100" dirty="0">
                  <a:solidFill>
                    <a:srgbClr val="E2E7F0"/>
                  </a:solidFill>
                  <a:latin typeface="Lucida Console"/>
                  <a:cs typeface="Lucida Console"/>
                </a:rPr>
                <a:t>#</a:t>
              </a:r>
              <a:r>
                <a:rPr sz="1100" spc="-65" dirty="0">
                  <a:solidFill>
                    <a:srgbClr val="E2E7F0"/>
                  </a:solidFill>
                  <a:latin typeface="Lucida Console"/>
                  <a:cs typeface="Lucida Console"/>
                </a:rPr>
                <a:t> </a:t>
              </a:r>
              <a:r>
                <a:rPr sz="1100" spc="-55" dirty="0">
                  <a:solidFill>
                    <a:srgbClr val="E2E7F0"/>
                  </a:solidFill>
                  <a:latin typeface="Lucida Console"/>
                  <a:cs typeface="Lucida Console"/>
                </a:rPr>
                <a:t>Visual</a:t>
              </a:r>
              <a:r>
                <a:rPr sz="1100" spc="-65" dirty="0">
                  <a:solidFill>
                    <a:srgbClr val="E2E7F0"/>
                  </a:solidFill>
                  <a:latin typeface="Lucida Console"/>
                  <a:cs typeface="Lucida Console"/>
                </a:rPr>
                <a:t> </a:t>
              </a:r>
              <a:r>
                <a:rPr sz="1100" spc="-10" dirty="0">
                  <a:solidFill>
                    <a:srgbClr val="E2E7F0"/>
                  </a:solidFill>
                  <a:latin typeface="Lucida Console"/>
                  <a:cs typeface="Lucida Console"/>
                </a:rPr>
                <a:t>representation</a:t>
              </a:r>
              <a:endParaRPr sz="1100" dirty="0">
                <a:latin typeface="Lucida Console"/>
                <a:cs typeface="Lucida Console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B2529A0-78E0-004E-F038-845FC0F603BE}"/>
              </a:ext>
            </a:extLst>
          </p:cNvPr>
          <p:cNvGrpSpPr/>
          <p:nvPr/>
        </p:nvGrpSpPr>
        <p:grpSpPr>
          <a:xfrm>
            <a:off x="578681" y="3400600"/>
            <a:ext cx="7781925" cy="2246412"/>
            <a:chOff x="4343400" y="3703624"/>
            <a:chExt cx="7781925" cy="2246412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C2A01DC2-9C74-1E16-084F-DB746B5ACAC3}"/>
                </a:ext>
              </a:extLst>
            </p:cNvPr>
            <p:cNvSpPr/>
            <p:nvPr/>
          </p:nvSpPr>
          <p:spPr>
            <a:xfrm>
              <a:off x="4343400" y="3703624"/>
              <a:ext cx="7781925" cy="224641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1C40C44-3C6D-C910-EA22-8B76235BA4B4}"/>
                </a:ext>
              </a:extLst>
            </p:cNvPr>
            <p:cNvGrpSpPr/>
            <p:nvPr/>
          </p:nvGrpSpPr>
          <p:grpSpPr>
            <a:xfrm>
              <a:off x="4381500" y="3793508"/>
              <a:ext cx="7595410" cy="2132608"/>
              <a:chOff x="2333679" y="3511754"/>
              <a:chExt cx="7595410" cy="2132608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AA649D2-DC8B-6AD4-8446-EA8F8939D5DB}"/>
                  </a:ext>
                </a:extLst>
              </p:cNvPr>
              <p:cNvSpPr/>
              <p:nvPr/>
            </p:nvSpPr>
            <p:spPr>
              <a:xfrm>
                <a:off x="3038432" y="3518675"/>
                <a:ext cx="5866411" cy="369332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CE3CB560-596F-26DC-AE86-DD7068FEA4F9}"/>
                  </a:ext>
                </a:extLst>
              </p:cNvPr>
              <p:cNvCxnSpPr>
                <a:stCxn id="65" idx="0"/>
                <a:endCxn id="65" idx="2"/>
              </p:cNvCxnSpPr>
              <p:nvPr/>
            </p:nvCxnSpPr>
            <p:spPr>
              <a:xfrm>
                <a:off x="5971638" y="3518675"/>
                <a:ext cx="0" cy="369332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40A53E6-8D6B-64A7-1AD5-C4A94001C58B}"/>
                  </a:ext>
                </a:extLst>
              </p:cNvPr>
              <p:cNvSpPr txBox="1"/>
              <p:nvPr/>
            </p:nvSpPr>
            <p:spPr>
              <a:xfrm>
                <a:off x="5639129" y="3910176"/>
                <a:ext cx="6650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50%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2F29D30-7895-1463-EFF0-31AFDB47FD99}"/>
                  </a:ext>
                </a:extLst>
              </p:cNvPr>
              <p:cNvSpPr txBox="1"/>
              <p:nvPr/>
            </p:nvSpPr>
            <p:spPr>
              <a:xfrm>
                <a:off x="8904843" y="3518675"/>
                <a:ext cx="10242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missing</a:t>
                </a:r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DB48C7B2-1402-ECE6-CB78-5C8D8C1B4C1D}"/>
                  </a:ext>
                </a:extLst>
              </p:cNvPr>
              <p:cNvCxnSpPr/>
              <p:nvPr/>
            </p:nvCxnSpPr>
            <p:spPr>
              <a:xfrm>
                <a:off x="3619333" y="3518675"/>
                <a:ext cx="0" cy="369332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166624F9-BBBE-B4D7-E532-FE870DC7FBE5}"/>
                  </a:ext>
                </a:extLst>
              </p:cNvPr>
              <p:cNvCxnSpPr/>
              <p:nvPr/>
            </p:nvCxnSpPr>
            <p:spPr>
              <a:xfrm>
                <a:off x="3038432" y="3511754"/>
                <a:ext cx="0" cy="369332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F37A1BE-FF70-5287-DDE0-509C743811F1}"/>
                  </a:ext>
                </a:extLst>
              </p:cNvPr>
              <p:cNvSpPr txBox="1"/>
              <p:nvPr/>
            </p:nvSpPr>
            <p:spPr>
              <a:xfrm>
                <a:off x="3991926" y="3910176"/>
                <a:ext cx="6650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20%</a:t>
                </a:r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52545B4B-7FF7-C6C8-68DC-E851700854F0}"/>
                  </a:ext>
                </a:extLst>
              </p:cNvPr>
              <p:cNvCxnSpPr/>
              <p:nvPr/>
            </p:nvCxnSpPr>
            <p:spPr>
              <a:xfrm>
                <a:off x="4200234" y="3511754"/>
                <a:ext cx="0" cy="369332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A71D32B-2538-7104-1AEE-A1D68E8BD2CD}"/>
                  </a:ext>
                </a:extLst>
              </p:cNvPr>
              <p:cNvSpPr txBox="1"/>
              <p:nvPr/>
            </p:nvSpPr>
            <p:spPr>
              <a:xfrm>
                <a:off x="3326911" y="3910176"/>
                <a:ext cx="6650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10%</a:t>
                </a:r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E7E04693-E6C8-08CD-9D0E-5E828342B1B4}"/>
                  </a:ext>
                </a:extLst>
              </p:cNvPr>
              <p:cNvGrpSpPr/>
              <p:nvPr/>
            </p:nvGrpSpPr>
            <p:grpSpPr>
              <a:xfrm>
                <a:off x="4200234" y="4281889"/>
                <a:ext cx="4704609" cy="100227"/>
                <a:chOff x="4324596" y="2592014"/>
                <a:chExt cx="4704609" cy="100227"/>
              </a:xfrm>
            </p:grpSpPr>
            <p:cxnSp>
              <p:nvCxnSpPr>
                <p:cNvPr id="94" name="Straight Arrow Connector 93">
                  <a:extLst>
                    <a:ext uri="{FF2B5EF4-FFF2-40B4-BE49-F238E27FC236}">
                      <a16:creationId xmlns:a16="http://schemas.microsoft.com/office/drawing/2014/main" id="{F13E8945-271A-5B8E-A81B-D684677DFD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24596" y="2683823"/>
                  <a:ext cx="4704609" cy="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2E324BDD-C2D7-6B34-CD19-F6145C71D168}"/>
                    </a:ext>
                  </a:extLst>
                </p:cNvPr>
                <p:cNvCxnSpPr/>
                <p:nvPr/>
              </p:nvCxnSpPr>
              <p:spPr>
                <a:xfrm flipV="1">
                  <a:off x="4331739" y="2592014"/>
                  <a:ext cx="0" cy="100227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4B9CF4D-9E6C-C05E-D2A1-7C8A5681383D}"/>
                  </a:ext>
                </a:extLst>
              </p:cNvPr>
              <p:cNvSpPr txBox="1"/>
              <p:nvPr/>
            </p:nvSpPr>
            <p:spPr>
              <a:xfrm>
                <a:off x="5581776" y="4373698"/>
                <a:ext cx="7439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FF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Drop</a:t>
                </a:r>
              </a:p>
            </p:txBody>
          </p: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EF942758-A538-BB35-D35B-A473053D37CA}"/>
                  </a:ext>
                </a:extLst>
              </p:cNvPr>
              <p:cNvGrpSpPr/>
              <p:nvPr/>
            </p:nvGrpSpPr>
            <p:grpSpPr>
              <a:xfrm>
                <a:off x="3038432" y="4279507"/>
                <a:ext cx="529855" cy="100227"/>
                <a:chOff x="3743695" y="2589632"/>
                <a:chExt cx="529855" cy="100227"/>
              </a:xfrm>
            </p:grpSpPr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9A7C78B9-5E31-9F37-558C-06594C87A4FE}"/>
                    </a:ext>
                  </a:extLst>
                </p:cNvPr>
                <p:cNvCxnSpPr/>
                <p:nvPr/>
              </p:nvCxnSpPr>
              <p:spPr>
                <a:xfrm flipV="1">
                  <a:off x="3743695" y="2589632"/>
                  <a:ext cx="0" cy="100227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4C9E8F67-5F9D-CBDB-2F3B-1ECDE60BA9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43695" y="2677787"/>
                  <a:ext cx="529855" cy="2381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02647DF-9911-37C5-0A47-F1EE74A4CD81}"/>
                  </a:ext>
                </a:extLst>
              </p:cNvPr>
              <p:cNvSpPr txBox="1"/>
              <p:nvPr/>
            </p:nvSpPr>
            <p:spPr>
              <a:xfrm>
                <a:off x="2931364" y="4367661"/>
                <a:ext cx="7439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filling</a:t>
                </a:r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3C9E6404-33A1-3F8B-FFBF-7E668626B8D2}"/>
                  </a:ext>
                </a:extLst>
              </p:cNvPr>
              <p:cNvGrpSpPr/>
              <p:nvPr/>
            </p:nvGrpSpPr>
            <p:grpSpPr>
              <a:xfrm>
                <a:off x="3317948" y="4279507"/>
                <a:ext cx="1077507" cy="677573"/>
                <a:chOff x="3442310" y="2589632"/>
                <a:chExt cx="1077507" cy="677573"/>
              </a:xfrm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617701E8-0673-7A0E-22CA-C9E88F0E69C0}"/>
                    </a:ext>
                  </a:extLst>
                </p:cNvPr>
                <p:cNvGrpSpPr/>
                <p:nvPr/>
              </p:nvGrpSpPr>
              <p:grpSpPr>
                <a:xfrm>
                  <a:off x="3743695" y="2589632"/>
                  <a:ext cx="529855" cy="100227"/>
                  <a:chOff x="3743695" y="2589632"/>
                  <a:chExt cx="529855" cy="100227"/>
                </a:xfrm>
              </p:grpSpPr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E735F586-DD3A-B0E1-31F4-C197DDB3F72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743695" y="2589632"/>
                    <a:ext cx="0" cy="100227"/>
                  </a:xfrm>
                  <a:prstGeom prst="line">
                    <a:avLst/>
                  </a:prstGeom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361CAAE7-509B-AFE7-74AE-360E4A0120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743695" y="2677787"/>
                    <a:ext cx="529855" cy="2381"/>
                  </a:xfrm>
                  <a:prstGeom prst="line">
                    <a:avLst/>
                  </a:prstGeom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4FEE0474-4E42-064A-A6FB-111BB1885C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08622" y="2677786"/>
                  <a:ext cx="0" cy="276999"/>
                </a:xfrm>
                <a:prstGeom prst="line">
                  <a:avLst/>
                </a:prstGeom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0CBE7324-3219-6649-DC6E-F41279F6CC70}"/>
                    </a:ext>
                  </a:extLst>
                </p:cNvPr>
                <p:cNvCxnSpPr/>
                <p:nvPr/>
              </p:nvCxnSpPr>
              <p:spPr>
                <a:xfrm>
                  <a:off x="3451273" y="2954785"/>
                  <a:ext cx="0" cy="312420"/>
                </a:xfrm>
                <a:prstGeom prst="straightConnector1">
                  <a:avLst/>
                </a:prstGeom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87">
                  <a:extLst>
                    <a:ext uri="{FF2B5EF4-FFF2-40B4-BE49-F238E27FC236}">
                      <a16:creationId xmlns:a16="http://schemas.microsoft.com/office/drawing/2014/main" id="{F80A0726-5ED6-2EA5-6DCD-B8C6B653D3A4}"/>
                    </a:ext>
                  </a:extLst>
                </p:cNvPr>
                <p:cNvCxnSpPr/>
                <p:nvPr/>
              </p:nvCxnSpPr>
              <p:spPr>
                <a:xfrm>
                  <a:off x="4512674" y="2947642"/>
                  <a:ext cx="0" cy="312420"/>
                </a:xfrm>
                <a:prstGeom prst="straightConnector1">
                  <a:avLst/>
                </a:prstGeom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21CFE565-8E71-B358-4036-9C48C8404A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442310" y="2957166"/>
                  <a:ext cx="1077507" cy="0"/>
                </a:xfrm>
                <a:prstGeom prst="line">
                  <a:avLst/>
                </a:prstGeom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E1CD4E8-F609-37CA-7BF6-4F59B93C5F56}"/>
                  </a:ext>
                </a:extLst>
              </p:cNvPr>
              <p:cNvSpPr txBox="1"/>
              <p:nvPr/>
            </p:nvSpPr>
            <p:spPr>
              <a:xfrm>
                <a:off x="4044248" y="4949937"/>
                <a:ext cx="7439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FF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Drop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A7DB2BD-CC01-8A4C-3181-C8DC249B9640}"/>
                  </a:ext>
                </a:extLst>
              </p:cNvPr>
              <p:cNvSpPr txBox="1"/>
              <p:nvPr/>
            </p:nvSpPr>
            <p:spPr>
              <a:xfrm>
                <a:off x="2954916" y="4949937"/>
                <a:ext cx="7439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filling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3EE2A1C-0CF6-7426-DD7F-18B6AC2DEB9F}"/>
                  </a:ext>
                </a:extLst>
              </p:cNvPr>
              <p:cNvSpPr txBox="1"/>
              <p:nvPr/>
            </p:nvSpPr>
            <p:spPr>
              <a:xfrm>
                <a:off x="6649119" y="4141007"/>
                <a:ext cx="1317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Definitely</a:t>
                </a:r>
                <a:endParaRPr lang="en-US" sz="1200" b="1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DD91D9A-CB67-A378-5AC2-FDF675034D67}"/>
                  </a:ext>
                </a:extLst>
              </p:cNvPr>
              <p:cNvSpPr txBox="1"/>
              <p:nvPr/>
            </p:nvSpPr>
            <p:spPr>
              <a:xfrm>
                <a:off x="4336901" y="4132519"/>
                <a:ext cx="165824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 most of the time</a:t>
                </a:r>
                <a:endParaRPr lang="en-US" sz="1200" b="1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FA96D786-36C5-BF3D-59EA-9D4BACA7558C}"/>
                  </a:ext>
                </a:extLst>
              </p:cNvPr>
              <p:cNvSpPr txBox="1"/>
              <p:nvPr/>
            </p:nvSpPr>
            <p:spPr>
              <a:xfrm>
                <a:off x="3698905" y="5182697"/>
                <a:ext cx="16582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The data has many columns.</a:t>
                </a:r>
                <a:endParaRPr lang="en-US" sz="1200" b="1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06A1C78-9767-2FC9-ED44-BF5C13190F43}"/>
                  </a:ext>
                </a:extLst>
              </p:cNvPr>
              <p:cNvSpPr txBox="1"/>
              <p:nvPr/>
            </p:nvSpPr>
            <p:spPr>
              <a:xfrm>
                <a:off x="2333679" y="5182697"/>
                <a:ext cx="16582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The data has few columns.</a:t>
                </a:r>
                <a:endParaRPr lang="en-US" sz="1200" b="1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</p:grpSp>
      <p:graphicFrame>
        <p:nvGraphicFramePr>
          <p:cNvPr id="97" name="object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888609"/>
              </p:ext>
            </p:extLst>
          </p:nvPr>
        </p:nvGraphicFramePr>
        <p:xfrm>
          <a:off x="8534404" y="3728402"/>
          <a:ext cx="3542610" cy="1473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20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3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74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00" b="0" spc="-70" dirty="0">
                          <a:latin typeface="Roboto Medium"/>
                          <a:cs typeface="Roboto Medium"/>
                        </a:rPr>
                        <a:t>Missing</a:t>
                      </a:r>
                      <a:r>
                        <a:rPr sz="1200" b="0" spc="-20" dirty="0">
                          <a:latin typeface="Roboto Medium"/>
                          <a:cs typeface="Roboto Medium"/>
                        </a:rPr>
                        <a:t> </a:t>
                      </a:r>
                      <a:r>
                        <a:rPr sz="1200" b="0" spc="-50" dirty="0">
                          <a:latin typeface="Roboto Medium"/>
                          <a:cs typeface="Roboto Medium"/>
                        </a:rPr>
                        <a:t>%</a:t>
                      </a:r>
                      <a:endParaRPr sz="1200" dirty="0">
                        <a:latin typeface="Roboto Medium"/>
                        <a:cs typeface="Roboto Medium"/>
                      </a:endParaRPr>
                    </a:p>
                  </a:txBody>
                  <a:tcPr marL="0" marR="0" marT="711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4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00" b="0" spc="-90" dirty="0">
                          <a:latin typeface="Roboto Medium"/>
                          <a:cs typeface="Roboto Medium"/>
                        </a:rPr>
                        <a:t>Few</a:t>
                      </a:r>
                      <a:r>
                        <a:rPr sz="1200" b="0" spc="-15" dirty="0">
                          <a:latin typeface="Roboto Medium"/>
                          <a:cs typeface="Roboto Medium"/>
                        </a:rPr>
                        <a:t> </a:t>
                      </a:r>
                      <a:r>
                        <a:rPr sz="1200" b="0" spc="-10" dirty="0">
                          <a:latin typeface="Roboto Medium"/>
                          <a:cs typeface="Roboto Medium"/>
                        </a:rPr>
                        <a:t>Columns</a:t>
                      </a:r>
                      <a:endParaRPr sz="1200" dirty="0">
                        <a:latin typeface="Roboto Medium"/>
                        <a:cs typeface="Roboto Medium"/>
                      </a:endParaRPr>
                    </a:p>
                  </a:txBody>
                  <a:tcPr marL="0" marR="0" marT="711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4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00" b="0" spc="-90" dirty="0">
                          <a:latin typeface="Roboto Medium"/>
                          <a:cs typeface="Roboto Medium"/>
                        </a:rPr>
                        <a:t>Many</a:t>
                      </a:r>
                      <a:r>
                        <a:rPr sz="1200" b="0" spc="-5" dirty="0">
                          <a:latin typeface="Roboto Medium"/>
                          <a:cs typeface="Roboto Medium"/>
                        </a:rPr>
                        <a:t> </a:t>
                      </a:r>
                      <a:r>
                        <a:rPr sz="1200" b="0" spc="-10" dirty="0">
                          <a:latin typeface="Roboto Medium"/>
                          <a:cs typeface="Roboto Medium"/>
                        </a:rPr>
                        <a:t>Columns</a:t>
                      </a:r>
                      <a:endParaRPr sz="1200" dirty="0">
                        <a:latin typeface="Roboto Medium"/>
                        <a:cs typeface="Roboto Medium"/>
                      </a:endParaRPr>
                    </a:p>
                  </a:txBody>
                  <a:tcPr marL="0" marR="0" marT="711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4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3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00" spc="-20" dirty="0">
                          <a:latin typeface="Roboto"/>
                          <a:cs typeface="Roboto"/>
                        </a:rPr>
                        <a:t>&lt;10%</a:t>
                      </a:r>
                      <a:endParaRPr sz="1200" dirty="0">
                        <a:latin typeface="Roboto"/>
                        <a:cs typeface="Roboto"/>
                      </a:endParaRPr>
                    </a:p>
                  </a:txBody>
                  <a:tcPr marL="0" marR="0" marT="711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00" spc="-20" dirty="0">
                          <a:solidFill>
                            <a:srgbClr val="0FB981"/>
                          </a:solidFill>
                          <a:latin typeface="Avenir Next"/>
                          <a:cs typeface="Avenir Next"/>
                        </a:rPr>
                        <a:t>Fill</a:t>
                      </a:r>
                      <a:endParaRPr sz="1200" dirty="0">
                        <a:latin typeface="Avenir Next"/>
                        <a:cs typeface="Avenir Next"/>
                      </a:endParaRPr>
                    </a:p>
                  </a:txBody>
                  <a:tcPr marL="0" marR="0" marT="7112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00" spc="-20" dirty="0">
                          <a:solidFill>
                            <a:srgbClr val="0FB981"/>
                          </a:solidFill>
                          <a:latin typeface="Avenir Next"/>
                          <a:cs typeface="Avenir Next"/>
                        </a:rPr>
                        <a:t>Fill</a:t>
                      </a:r>
                      <a:endParaRPr sz="1200" dirty="0">
                        <a:latin typeface="Avenir Next"/>
                        <a:cs typeface="Avenir Next"/>
                      </a:endParaRPr>
                    </a:p>
                  </a:txBody>
                  <a:tcPr marL="0" marR="0" marT="7112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00" spc="-70" dirty="0">
                          <a:latin typeface="Roboto"/>
                          <a:cs typeface="Roboto"/>
                        </a:rPr>
                        <a:t>10-</a:t>
                      </a:r>
                      <a:r>
                        <a:rPr sz="1200" spc="-25" dirty="0">
                          <a:latin typeface="Roboto"/>
                          <a:cs typeface="Roboto"/>
                        </a:rPr>
                        <a:t>20%</a:t>
                      </a:r>
                      <a:endParaRPr sz="1200" dirty="0">
                        <a:latin typeface="Roboto"/>
                        <a:cs typeface="Roboto"/>
                      </a:endParaRPr>
                    </a:p>
                  </a:txBody>
                  <a:tcPr marL="0" marR="0" marT="711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00" spc="-20" dirty="0">
                          <a:solidFill>
                            <a:srgbClr val="0FB981"/>
                          </a:solidFill>
                          <a:latin typeface="Avenir Next"/>
                          <a:cs typeface="Avenir Next"/>
                        </a:rPr>
                        <a:t>Fill</a:t>
                      </a:r>
                      <a:endParaRPr sz="1200" dirty="0">
                        <a:latin typeface="Avenir Next"/>
                        <a:cs typeface="Avenir Next"/>
                      </a:endParaRPr>
                    </a:p>
                  </a:txBody>
                  <a:tcPr marL="0" marR="0" marT="7112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00" spc="-10" dirty="0">
                          <a:latin typeface="Roboto"/>
                          <a:cs typeface="Roboto"/>
                        </a:rPr>
                        <a:t>Fill/Drop</a:t>
                      </a:r>
                      <a:endParaRPr sz="1200" dirty="0">
                        <a:latin typeface="Roboto"/>
                        <a:cs typeface="Roboto"/>
                      </a:endParaRPr>
                    </a:p>
                  </a:txBody>
                  <a:tcPr marL="0" marR="0" marT="7112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00" spc="-20" dirty="0">
                          <a:latin typeface="Roboto"/>
                          <a:cs typeface="Roboto"/>
                        </a:rPr>
                        <a:t>&gt;50%</a:t>
                      </a:r>
                      <a:endParaRPr sz="1200" dirty="0">
                        <a:latin typeface="Roboto"/>
                        <a:cs typeface="Roboto"/>
                      </a:endParaRPr>
                    </a:p>
                  </a:txBody>
                  <a:tcPr marL="0" marR="0" marT="711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150" spc="-20" dirty="0">
                          <a:solidFill>
                            <a:srgbClr val="EF4444"/>
                          </a:solidFill>
                          <a:latin typeface="Candara"/>
                          <a:cs typeface="Candara"/>
                        </a:rPr>
                        <a:t>Drop</a:t>
                      </a:r>
                      <a:endParaRPr sz="1150">
                        <a:latin typeface="Candara"/>
                        <a:cs typeface="Candara"/>
                      </a:endParaRPr>
                    </a:p>
                  </a:txBody>
                  <a:tcPr marL="0" marR="0" marT="7747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150" spc="-20" dirty="0">
                          <a:solidFill>
                            <a:srgbClr val="EF4444"/>
                          </a:solidFill>
                          <a:latin typeface="Candara"/>
                          <a:cs typeface="Candara"/>
                        </a:rPr>
                        <a:t>Drop</a:t>
                      </a:r>
                      <a:endParaRPr sz="1150" dirty="0">
                        <a:latin typeface="Candara"/>
                        <a:cs typeface="Candara"/>
                      </a:endParaRPr>
                    </a:p>
                  </a:txBody>
                  <a:tcPr marL="0" marR="0" marT="7747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B379894-1289-8EA5-FF9D-0B371B6D265D}"/>
              </a:ext>
            </a:extLst>
          </p:cNvPr>
          <p:cNvGrpSpPr/>
          <p:nvPr/>
        </p:nvGrpSpPr>
        <p:grpSpPr>
          <a:xfrm>
            <a:off x="8194043" y="1601418"/>
            <a:ext cx="3775420" cy="1181100"/>
            <a:chOff x="6179134" y="4326724"/>
            <a:chExt cx="3775420" cy="1181100"/>
          </a:xfrm>
        </p:grpSpPr>
        <p:sp>
          <p:nvSpPr>
            <p:cNvPr id="98" name="object 16"/>
            <p:cNvSpPr/>
            <p:nvPr/>
          </p:nvSpPr>
          <p:spPr>
            <a:xfrm>
              <a:off x="6179134" y="4326724"/>
              <a:ext cx="3775420" cy="1181100"/>
            </a:xfrm>
            <a:custGeom>
              <a:avLst/>
              <a:gdLst/>
              <a:ahLst/>
              <a:cxnLst/>
              <a:rect l="l" t="t" r="r" b="b"/>
              <a:pathLst>
                <a:path w="5181600" h="1181100">
                  <a:moveTo>
                    <a:pt x="5128201" y="1181099"/>
                  </a:moveTo>
                  <a:lnTo>
                    <a:pt x="53397" y="1181099"/>
                  </a:lnTo>
                  <a:lnTo>
                    <a:pt x="49681" y="1180733"/>
                  </a:lnTo>
                  <a:lnTo>
                    <a:pt x="14085" y="1161706"/>
                  </a:lnTo>
                  <a:lnTo>
                    <a:pt x="0" y="1127702"/>
                  </a:lnTo>
                  <a:lnTo>
                    <a:pt x="0" y="1123949"/>
                  </a:lnTo>
                  <a:lnTo>
                    <a:pt x="0" y="53397"/>
                  </a:lnTo>
                  <a:lnTo>
                    <a:pt x="19392" y="14084"/>
                  </a:lnTo>
                  <a:lnTo>
                    <a:pt x="53397" y="0"/>
                  </a:lnTo>
                  <a:lnTo>
                    <a:pt x="5128201" y="0"/>
                  </a:lnTo>
                  <a:lnTo>
                    <a:pt x="5167513" y="19391"/>
                  </a:lnTo>
                  <a:lnTo>
                    <a:pt x="5181599" y="53397"/>
                  </a:lnTo>
                  <a:lnTo>
                    <a:pt x="5181599" y="1127702"/>
                  </a:lnTo>
                  <a:lnTo>
                    <a:pt x="5162206" y="1167013"/>
                  </a:lnTo>
                  <a:lnTo>
                    <a:pt x="5131917" y="1180733"/>
                  </a:lnTo>
                  <a:lnTo>
                    <a:pt x="5128201" y="1181099"/>
                  </a:lnTo>
                  <a:close/>
                </a:path>
              </a:pathLst>
            </a:custGeom>
            <a:solidFill>
              <a:srgbClr val="F9FAFA"/>
            </a:solidFill>
            <a:ln>
              <a:solidFill>
                <a:srgbClr val="DDD9C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9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33326" y="4418398"/>
              <a:ext cx="228599" cy="228599"/>
            </a:xfrm>
            <a:prstGeom prst="rect">
              <a:avLst/>
            </a:prstGeom>
          </p:spPr>
        </p:pic>
        <p:sp>
          <p:nvSpPr>
            <p:cNvPr id="100" name="object 22"/>
            <p:cNvSpPr txBox="1"/>
            <p:nvPr/>
          </p:nvSpPr>
          <p:spPr>
            <a:xfrm>
              <a:off x="6737934" y="4331551"/>
              <a:ext cx="3086100" cy="1038860"/>
            </a:xfrm>
            <a:prstGeom prst="rect">
              <a:avLst/>
            </a:prstGeom>
          </p:spPr>
          <p:txBody>
            <a:bodyPr vert="horz" wrap="square" lIns="0" tIns="1060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835"/>
                </a:spcBef>
              </a:pPr>
              <a:r>
                <a:rPr sz="1300" b="0" spc="-60" dirty="0">
                  <a:latin typeface="Roboto Medium"/>
                  <a:cs typeface="Roboto Medium"/>
                </a:rPr>
                <a:t>Important</a:t>
              </a:r>
              <a:r>
                <a:rPr sz="1300" b="0" spc="55" dirty="0">
                  <a:latin typeface="Roboto Medium"/>
                  <a:cs typeface="Roboto Medium"/>
                </a:rPr>
                <a:t> </a:t>
              </a:r>
              <a:r>
                <a:rPr sz="1300" b="0" spc="-10" dirty="0">
                  <a:latin typeface="Roboto Medium"/>
                  <a:cs typeface="Roboto Medium"/>
                </a:rPr>
                <a:t>Considerations</a:t>
              </a:r>
              <a:endParaRPr sz="1300" dirty="0">
                <a:latin typeface="Roboto Medium"/>
                <a:cs typeface="Roboto Medium"/>
              </a:endParaRPr>
            </a:p>
            <a:p>
              <a:pPr marL="92710" indent="-80010">
                <a:lnSpc>
                  <a:spcPct val="100000"/>
                </a:lnSpc>
                <a:spcBef>
                  <a:spcPts val="640"/>
                </a:spcBef>
                <a:buChar char="•"/>
                <a:tabLst>
                  <a:tab pos="92710" algn="l"/>
                </a:tabLst>
              </a:pPr>
              <a:r>
                <a:rPr sz="1200" spc="-85" dirty="0">
                  <a:solidFill>
                    <a:srgbClr val="4A5462"/>
                  </a:solidFill>
                  <a:latin typeface="Roboto"/>
                  <a:cs typeface="Roboto"/>
                </a:rPr>
                <a:t>Column</a:t>
              </a:r>
              <a:r>
                <a:rPr sz="1200" spc="1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70" dirty="0">
                  <a:solidFill>
                    <a:srgbClr val="4A5462"/>
                  </a:solidFill>
                  <a:latin typeface="Roboto"/>
                  <a:cs typeface="Roboto"/>
                </a:rPr>
                <a:t>importance</a:t>
              </a:r>
              <a:r>
                <a:rPr sz="1200" spc="1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60" dirty="0">
                  <a:solidFill>
                    <a:srgbClr val="4A5462"/>
                  </a:solidFill>
                  <a:latin typeface="Roboto"/>
                  <a:cs typeface="Roboto"/>
                </a:rPr>
                <a:t>for</a:t>
              </a:r>
              <a:r>
                <a:rPr sz="1200" spc="1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10" dirty="0">
                  <a:solidFill>
                    <a:srgbClr val="4A5462"/>
                  </a:solidFill>
                  <a:latin typeface="Roboto"/>
                  <a:cs typeface="Roboto"/>
                </a:rPr>
                <a:t>target/business</a:t>
              </a:r>
              <a:endParaRPr sz="1200" dirty="0">
                <a:latin typeface="Roboto"/>
                <a:cs typeface="Roboto"/>
              </a:endParaRPr>
            </a:p>
            <a:p>
              <a:pPr marL="92710" indent="-80010">
                <a:lnSpc>
                  <a:spcPct val="100000"/>
                </a:lnSpc>
                <a:spcBef>
                  <a:spcPts val="360"/>
                </a:spcBef>
                <a:buChar char="•"/>
                <a:tabLst>
                  <a:tab pos="92710" algn="l"/>
                </a:tabLst>
              </a:pPr>
              <a:r>
                <a:rPr sz="1200" spc="-65" dirty="0">
                  <a:solidFill>
                    <a:srgbClr val="4A5462"/>
                  </a:solidFill>
                  <a:latin typeface="Roboto"/>
                  <a:cs typeface="Roboto"/>
                </a:rPr>
                <a:t>Dataset</a:t>
              </a:r>
              <a:r>
                <a:rPr sz="1200" spc="-2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70" dirty="0">
                  <a:solidFill>
                    <a:srgbClr val="4A5462"/>
                  </a:solidFill>
                  <a:latin typeface="Roboto"/>
                  <a:cs typeface="Roboto"/>
                </a:rPr>
                <a:t>size</a:t>
              </a:r>
              <a:r>
                <a:rPr sz="1200" spc="-2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65" dirty="0">
                  <a:solidFill>
                    <a:srgbClr val="4A5462"/>
                  </a:solidFill>
                  <a:latin typeface="Roboto"/>
                  <a:cs typeface="Roboto"/>
                </a:rPr>
                <a:t>(avoid</a:t>
              </a:r>
              <a:r>
                <a:rPr sz="1200" spc="-15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65" dirty="0">
                  <a:solidFill>
                    <a:srgbClr val="4A5462"/>
                  </a:solidFill>
                  <a:latin typeface="Roboto"/>
                  <a:cs typeface="Roboto"/>
                </a:rPr>
                <a:t>dropping</a:t>
              </a:r>
              <a:r>
                <a:rPr sz="1200" spc="-2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65" dirty="0">
                  <a:solidFill>
                    <a:srgbClr val="4A5462"/>
                  </a:solidFill>
                  <a:latin typeface="Roboto"/>
                  <a:cs typeface="Roboto"/>
                </a:rPr>
                <a:t>with</a:t>
              </a:r>
              <a:r>
                <a:rPr sz="1200" spc="-15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65" dirty="0">
                  <a:solidFill>
                    <a:srgbClr val="4A5462"/>
                  </a:solidFill>
                  <a:latin typeface="Roboto"/>
                  <a:cs typeface="Roboto"/>
                </a:rPr>
                <a:t>small</a:t>
              </a:r>
              <a:r>
                <a:rPr sz="1200" spc="-20" dirty="0">
                  <a:solidFill>
                    <a:srgbClr val="4A5462"/>
                  </a:solidFill>
                  <a:latin typeface="Roboto"/>
                  <a:cs typeface="Roboto"/>
                </a:rPr>
                <a:t> data)</a:t>
              </a:r>
              <a:endParaRPr sz="1200" dirty="0">
                <a:latin typeface="Roboto"/>
                <a:cs typeface="Roboto"/>
              </a:endParaRPr>
            </a:p>
            <a:p>
              <a:pPr marL="89535" indent="-76835">
                <a:lnSpc>
                  <a:spcPct val="100000"/>
                </a:lnSpc>
                <a:spcBef>
                  <a:spcPts val="360"/>
                </a:spcBef>
                <a:buChar char="•"/>
                <a:tabLst>
                  <a:tab pos="89535" algn="l"/>
                </a:tabLst>
              </a:pPr>
              <a:r>
                <a:rPr sz="1200" spc="-80" dirty="0">
                  <a:solidFill>
                    <a:srgbClr val="4A5462"/>
                  </a:solidFill>
                  <a:latin typeface="Roboto"/>
                  <a:cs typeface="Roboto"/>
                </a:rPr>
                <a:t>These</a:t>
              </a:r>
              <a:r>
                <a:rPr sz="1200" spc="-5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70" dirty="0">
                  <a:solidFill>
                    <a:srgbClr val="4A5462"/>
                  </a:solidFill>
                  <a:latin typeface="Roboto"/>
                  <a:cs typeface="Roboto"/>
                </a:rPr>
                <a:t>percentages</a:t>
              </a:r>
              <a:r>
                <a:rPr sz="120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75" dirty="0">
                  <a:solidFill>
                    <a:srgbClr val="4A5462"/>
                  </a:solidFill>
                  <a:latin typeface="Roboto"/>
                  <a:cs typeface="Roboto"/>
                </a:rPr>
                <a:t>are</a:t>
              </a:r>
              <a:r>
                <a:rPr sz="120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60" dirty="0">
                  <a:solidFill>
                    <a:srgbClr val="4A5462"/>
                  </a:solidFill>
                  <a:latin typeface="Roboto"/>
                  <a:cs typeface="Roboto"/>
                </a:rPr>
                <a:t>guidelines,</a:t>
              </a:r>
              <a:r>
                <a:rPr sz="1200" spc="-5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70" dirty="0">
                  <a:solidFill>
                    <a:srgbClr val="4A5462"/>
                  </a:solidFill>
                  <a:latin typeface="Roboto"/>
                  <a:cs typeface="Roboto"/>
                </a:rPr>
                <a:t>not</a:t>
              </a:r>
              <a:r>
                <a:rPr sz="120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50" dirty="0">
                  <a:solidFill>
                    <a:srgbClr val="4A5462"/>
                  </a:solidFill>
                  <a:latin typeface="Roboto"/>
                  <a:cs typeface="Roboto"/>
                </a:rPr>
                <a:t>strict</a:t>
              </a:r>
              <a:r>
                <a:rPr sz="120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20" dirty="0">
                  <a:solidFill>
                    <a:srgbClr val="4A5462"/>
                  </a:solidFill>
                  <a:latin typeface="Roboto"/>
                  <a:cs typeface="Roboto"/>
                </a:rPr>
                <a:t>rules</a:t>
              </a:r>
              <a:endParaRPr sz="1200" dirty="0">
                <a:latin typeface="Roboto"/>
                <a:cs typeface="Roboto"/>
              </a:endParaRPr>
            </a:p>
          </p:txBody>
        </p:sp>
      </p:grpSp>
      <p:sp>
        <p:nvSpPr>
          <p:cNvPr id="102" name="Arrow: Right 101">
            <a:extLst>
              <a:ext uri="{FF2B5EF4-FFF2-40B4-BE49-F238E27FC236}">
                <a16:creationId xmlns:a16="http://schemas.microsoft.com/office/drawing/2014/main" id="{5E8F67E1-A0D9-613A-22BC-874EFAAB2309}"/>
              </a:ext>
            </a:extLst>
          </p:cNvPr>
          <p:cNvSpPr/>
          <p:nvPr/>
        </p:nvSpPr>
        <p:spPr>
          <a:xfrm>
            <a:off x="8194043" y="4340558"/>
            <a:ext cx="333127" cy="36649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3827E84B-4AB8-053E-563C-5604074D3D43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bject 11">
            <a:extLst>
              <a:ext uri="{FF2B5EF4-FFF2-40B4-BE49-F238E27FC236}">
                <a16:creationId xmlns:a16="http://schemas.microsoft.com/office/drawing/2014/main" id="{47C6DD79-5571-A1AA-0B07-C0850D77BD5B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9">
            <a:extLst>
              <a:ext uri="{FF2B5EF4-FFF2-40B4-BE49-F238E27FC236}">
                <a16:creationId xmlns:a16="http://schemas.microsoft.com/office/drawing/2014/main" id="{69DE9720-334D-D6B4-DE0A-8C12FB5B1D32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8">
            <a:extLst>
              <a:ext uri="{FF2B5EF4-FFF2-40B4-BE49-F238E27FC236}">
                <a16:creationId xmlns:a16="http://schemas.microsoft.com/office/drawing/2014/main" id="{778068FD-9BA1-791B-7095-7ECF8EE83044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08" name="object 8">
            <a:extLst>
              <a:ext uri="{FF2B5EF4-FFF2-40B4-BE49-F238E27FC236}">
                <a16:creationId xmlns:a16="http://schemas.microsoft.com/office/drawing/2014/main" id="{40BD3258-6924-487D-29F3-C9A49813E6E3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10" name="object 5">
            <a:extLst>
              <a:ext uri="{FF2B5EF4-FFF2-40B4-BE49-F238E27FC236}">
                <a16:creationId xmlns:a16="http://schemas.microsoft.com/office/drawing/2014/main" id="{AE865ADF-6923-AE5B-1BBD-3759DC51AE40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111" name="object 8">
            <a:extLst>
              <a:ext uri="{FF2B5EF4-FFF2-40B4-BE49-F238E27FC236}">
                <a16:creationId xmlns:a16="http://schemas.microsoft.com/office/drawing/2014/main" id="{AE46E936-3CFB-129D-2D03-346538774828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pic>
        <p:nvPicPr>
          <p:cNvPr id="3" name="Graphic 2" descr="Back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488D0A9A-3BCC-60D8-42D8-A5B5D6165C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443D93F-6488-24A9-D974-1A8ECE937C23}"/>
              </a:ext>
            </a:extLst>
          </p:cNvPr>
          <p:cNvSpPr/>
          <p:nvPr/>
        </p:nvSpPr>
        <p:spPr>
          <a:xfrm>
            <a:off x="2649119" y="515986"/>
            <a:ext cx="495888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A1CE9E52-6AFE-46BC-A9FE-C3B2D03FCDEE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8A2DA52C-2638-4BE1-7C52-F77143231C25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7121D21-B074-FC60-424E-A63CAA412694}"/>
              </a:ext>
            </a:extLst>
          </p:cNvPr>
          <p:cNvSpPr/>
          <p:nvPr/>
        </p:nvSpPr>
        <p:spPr>
          <a:xfrm flipH="1">
            <a:off x="2648727" y="522336"/>
            <a:ext cx="991525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861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70AC70-F894-0848-FBC8-12001E375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7943DCC-C99C-513A-B958-D3272CAEC7F1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Data Quality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1926D-3643-02E2-1BD9-0341664CE7DA}"/>
              </a:ext>
            </a:extLst>
          </p:cNvPr>
          <p:cNvSpPr txBox="1"/>
          <p:nvPr/>
        </p:nvSpPr>
        <p:spPr>
          <a:xfrm>
            <a:off x="523875" y="1450019"/>
            <a:ext cx="305028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indent="-342900">
              <a:spcBef>
                <a:spcPts val="135"/>
              </a:spcBef>
              <a:buFont typeface="Wingdings" panose="05000000000000000000" pitchFamily="2" charset="2"/>
              <a:buChar char="v"/>
            </a:pPr>
            <a:r>
              <a:rPr lang="en-US" sz="1950" b="1" spc="-125" dirty="0">
                <a:solidFill>
                  <a:srgbClr val="3B81F5"/>
                </a:solidFill>
                <a:latin typeface="Montserrat SemiBold"/>
              </a:rPr>
              <a:t>Missing data types: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160E4318-656B-C07A-FBB6-E37DB3E1E43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6515100" y="4275544"/>
            <a:ext cx="4657725" cy="1228725"/>
          </a:xfrm>
          <a:prstGeom prst="rect">
            <a:avLst/>
          </a:prstGeom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95372B6-E517-1386-3570-6154CF056A50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bject 11">
            <a:extLst>
              <a:ext uri="{FF2B5EF4-FFF2-40B4-BE49-F238E27FC236}">
                <a16:creationId xmlns:a16="http://schemas.microsoft.com/office/drawing/2014/main" id="{02164869-F3D3-0058-7A5C-64BBF940B818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9">
            <a:extLst>
              <a:ext uri="{FF2B5EF4-FFF2-40B4-BE49-F238E27FC236}">
                <a16:creationId xmlns:a16="http://schemas.microsoft.com/office/drawing/2014/main" id="{38A08C20-E084-D6E8-21C2-75C1C2695F70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8">
            <a:extLst>
              <a:ext uri="{FF2B5EF4-FFF2-40B4-BE49-F238E27FC236}">
                <a16:creationId xmlns:a16="http://schemas.microsoft.com/office/drawing/2014/main" id="{D6389149-34B5-27BC-507E-36BB30FA1F6E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67" name="object 8">
            <a:extLst>
              <a:ext uri="{FF2B5EF4-FFF2-40B4-BE49-F238E27FC236}">
                <a16:creationId xmlns:a16="http://schemas.microsoft.com/office/drawing/2014/main" id="{C94FA8EB-5271-E8D1-755F-F87E4B14D1FC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69" name="object 5">
            <a:extLst>
              <a:ext uri="{FF2B5EF4-FFF2-40B4-BE49-F238E27FC236}">
                <a16:creationId xmlns:a16="http://schemas.microsoft.com/office/drawing/2014/main" id="{549C9F81-E8DD-5921-9926-5B1703A3B183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70" name="object 8">
            <a:extLst>
              <a:ext uri="{FF2B5EF4-FFF2-40B4-BE49-F238E27FC236}">
                <a16:creationId xmlns:a16="http://schemas.microsoft.com/office/drawing/2014/main" id="{9FC90B4E-DF65-975F-E265-B68937A0FD2C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6C32D69-3255-ED0C-6EC7-F3AEDF5EBE8D}"/>
              </a:ext>
            </a:extLst>
          </p:cNvPr>
          <p:cNvGrpSpPr/>
          <p:nvPr/>
        </p:nvGrpSpPr>
        <p:grpSpPr>
          <a:xfrm>
            <a:off x="609600" y="2099756"/>
            <a:ext cx="5334000" cy="1746756"/>
            <a:chOff x="609600" y="2099756"/>
            <a:chExt cx="5334000" cy="1746756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19A674BD-61EC-3E49-428E-4755921F4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2099756"/>
              <a:ext cx="5334000" cy="1746756"/>
            </a:xfrm>
            <a:prstGeom prst="rect">
              <a:avLst/>
            </a:prstGeom>
            <a:ln w="12700">
              <a:solidFill>
                <a:srgbClr val="DDD9C3"/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1F9EB0-1639-B19E-7CBF-75046B4AB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3400" y="2116281"/>
              <a:ext cx="273279" cy="245126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92793F6-33B2-3DE4-9C33-EBE192CB6D0E}"/>
              </a:ext>
            </a:extLst>
          </p:cNvPr>
          <p:cNvGrpSpPr/>
          <p:nvPr/>
        </p:nvGrpSpPr>
        <p:grpSpPr>
          <a:xfrm>
            <a:off x="6096000" y="2099757"/>
            <a:ext cx="6019800" cy="1746756"/>
            <a:chOff x="6096000" y="2099757"/>
            <a:chExt cx="6019800" cy="1746756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CC8F8DBA-196B-EE1B-1985-B843F0492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2099757"/>
              <a:ext cx="6019800" cy="1746756"/>
            </a:xfrm>
            <a:prstGeom prst="rect">
              <a:avLst/>
            </a:prstGeom>
            <a:ln w="12700">
              <a:solidFill>
                <a:srgbClr val="DDD9C3"/>
              </a:solidFill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8FBD3F4-B428-0332-672D-D5392B1C7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11431" y="2116281"/>
              <a:ext cx="273279" cy="228601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4E022FF-4173-C737-655C-AEC08CFCBE5F}"/>
              </a:ext>
            </a:extLst>
          </p:cNvPr>
          <p:cNvGrpSpPr/>
          <p:nvPr/>
        </p:nvGrpSpPr>
        <p:grpSpPr>
          <a:xfrm>
            <a:off x="615631" y="3989409"/>
            <a:ext cx="5334001" cy="1800997"/>
            <a:chOff x="615631" y="3989409"/>
            <a:chExt cx="5334001" cy="1800997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C0A51C6-181F-2919-EF43-152934C31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5631" y="3989409"/>
              <a:ext cx="5334001" cy="1800997"/>
            </a:xfrm>
            <a:prstGeom prst="rect">
              <a:avLst/>
            </a:prstGeom>
            <a:ln w="12700">
              <a:solidFill>
                <a:srgbClr val="DDD9C3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D361F6E-F01C-BD08-80E1-D25AF0390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10000" y="4046944"/>
              <a:ext cx="314960" cy="228600"/>
            </a:xfrm>
            <a:prstGeom prst="rect">
              <a:avLst/>
            </a:prstGeom>
          </p:spPr>
        </p:pic>
      </p:grpSp>
      <p:pic>
        <p:nvPicPr>
          <p:cNvPr id="2" name="Graphic 1" descr="Back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2FC3945B-786B-69F7-1A65-E8C04BE14E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1A07B1E-94C5-526D-02A7-D4803EAE90E3}"/>
              </a:ext>
            </a:extLst>
          </p:cNvPr>
          <p:cNvSpPr/>
          <p:nvPr/>
        </p:nvSpPr>
        <p:spPr>
          <a:xfrm>
            <a:off x="2649119" y="515986"/>
            <a:ext cx="495888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4376517C-48BA-F030-E3EB-381AE73A4E0B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1F9A7CA5-CB05-52A8-216C-11A1DFA2DAED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9B1AB15-9E0C-98F3-31B2-9C6649D2E6FF}"/>
              </a:ext>
            </a:extLst>
          </p:cNvPr>
          <p:cNvSpPr/>
          <p:nvPr/>
        </p:nvSpPr>
        <p:spPr>
          <a:xfrm flipH="1">
            <a:off x="2648727" y="522336"/>
            <a:ext cx="991525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457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EC56C8-EAF8-1327-4358-03CD32D72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4A3FEB9-EB1A-D5B9-44F5-141144FF1BBC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Data Quality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E4B2ECD-67B3-2F89-0D63-87B181D75026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335AFCED-0BCF-D06F-6759-922E72DF171C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96B9CBD6-6415-4A40-6703-1A044876E74B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4616D884-BFE2-F732-6554-F80799DF9E09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76DF472A-E230-F678-AF90-9F59BC99ACD2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03B4678F-64C3-34FA-874E-E032B6E24931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27" name="object 8">
            <a:extLst>
              <a:ext uri="{FF2B5EF4-FFF2-40B4-BE49-F238E27FC236}">
                <a16:creationId xmlns:a16="http://schemas.microsoft.com/office/drawing/2014/main" id="{D4939EB7-60EC-49C9-4611-AE39FBDFB05E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934D40-9B8D-F2F2-532F-3B718DF9FB33}"/>
              </a:ext>
            </a:extLst>
          </p:cNvPr>
          <p:cNvSpPr txBox="1"/>
          <p:nvPr/>
        </p:nvSpPr>
        <p:spPr>
          <a:xfrm>
            <a:off x="523875" y="1448812"/>
            <a:ext cx="5876925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indent="-342900">
              <a:spcBef>
                <a:spcPts val="135"/>
              </a:spcBef>
              <a:buFont typeface="Wingdings" panose="05000000000000000000" pitchFamily="2" charset="2"/>
              <a:buChar char="v"/>
            </a:pPr>
            <a:r>
              <a:rPr lang="en-US" sz="1950" b="1" spc="-125" dirty="0">
                <a:solidFill>
                  <a:srgbClr val="3B81F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Filling: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spc="-85" dirty="0">
                <a:solidFill>
                  <a:srgbClr val="4A5462"/>
                </a:solidFill>
                <a:latin typeface="Roboto"/>
                <a:cs typeface="Roboto"/>
              </a:rPr>
              <a:t>Statistical approaches [mean, median ,mode]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spc="-85" dirty="0">
                <a:solidFill>
                  <a:srgbClr val="4A5462"/>
                </a:solidFill>
                <a:latin typeface="Roboto"/>
                <a:cs typeface="Roboto"/>
              </a:rPr>
              <a:t>Interpolation</a:t>
            </a:r>
            <a:r>
              <a:rPr lang="ar-EG" sz="1600" spc="-85" dirty="0">
                <a:solidFill>
                  <a:srgbClr val="4A5462"/>
                </a:solidFill>
                <a:latin typeface="Roboto"/>
              </a:rPr>
              <a:t> </a:t>
            </a:r>
            <a:r>
              <a:rPr lang="en-US" sz="1600" spc="-85" dirty="0">
                <a:solidFill>
                  <a:srgbClr val="4A5462"/>
                </a:solidFill>
                <a:latin typeface="Roboto"/>
                <a:cs typeface="Roboto"/>
              </a:rPr>
              <a:t> ‘</a:t>
            </a:r>
            <a:r>
              <a:rPr lang="en-US" sz="1600" spc="-85" dirty="0">
                <a:solidFill>
                  <a:srgbClr val="4A5462"/>
                </a:solidFill>
                <a:highlight>
                  <a:srgbClr val="CCECFF"/>
                </a:highlight>
                <a:latin typeface="Roboto"/>
                <a:cs typeface="Roboto"/>
              </a:rPr>
              <a:t>when features are Independent</a:t>
            </a:r>
            <a:r>
              <a:rPr lang="en-US" sz="1600" spc="-85" dirty="0">
                <a:solidFill>
                  <a:srgbClr val="4A5462"/>
                </a:solidFill>
                <a:latin typeface="Roboto"/>
                <a:cs typeface="Roboto"/>
              </a:rPr>
              <a:t>’</a:t>
            </a:r>
            <a:r>
              <a:rPr lang="ar-EG" sz="1600" spc="-85" dirty="0">
                <a:solidFill>
                  <a:srgbClr val="4A5462"/>
                </a:solidFill>
                <a:latin typeface="Roboto"/>
              </a:rPr>
              <a:t> </a:t>
            </a:r>
            <a:endParaRPr lang="en-US" sz="1600" spc="-85" dirty="0">
              <a:solidFill>
                <a:srgbClr val="4A5462"/>
              </a:solidFill>
              <a:latin typeface="Roboto"/>
              <a:cs typeface="Roboto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spc="-85" dirty="0">
                <a:solidFill>
                  <a:srgbClr val="4A5462"/>
                </a:solidFill>
                <a:latin typeface="Roboto"/>
                <a:cs typeface="Roboto"/>
              </a:rPr>
              <a:t>Imputer[mean, median ,mode, Modeling like KNN | iterative]</a:t>
            </a:r>
          </a:p>
        </p:txBody>
      </p:sp>
      <p:pic>
        <p:nvPicPr>
          <p:cNvPr id="7" name="Graphic 6" descr="Back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13A90BF8-7E94-D41D-BB00-19D97418A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833F49-A2C6-02EF-F3CE-D068D8AE8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2579891"/>
            <a:ext cx="10411954" cy="420111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114A4B8-03F0-AB9E-7D0D-4C9AF7453F22}"/>
              </a:ext>
            </a:extLst>
          </p:cNvPr>
          <p:cNvSpPr/>
          <p:nvPr/>
        </p:nvSpPr>
        <p:spPr>
          <a:xfrm>
            <a:off x="2649119" y="515986"/>
            <a:ext cx="495888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4D0C9526-C789-1D44-C8E5-9FD49F555B02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BD642A0A-621E-57F9-71E3-49C2BE69A0C7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2D7B068-50F4-9E32-1EEC-640A61733BF0}"/>
              </a:ext>
            </a:extLst>
          </p:cNvPr>
          <p:cNvSpPr/>
          <p:nvPr/>
        </p:nvSpPr>
        <p:spPr>
          <a:xfrm flipH="1">
            <a:off x="2648727" y="522336"/>
            <a:ext cx="991525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95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1959</TotalTime>
  <Words>927</Words>
  <Application>Microsoft Office PowerPoint</Application>
  <PresentationFormat>Custom</PresentationFormat>
  <Paragraphs>259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50" baseType="lpstr">
      <vt:lpstr>Amasis MT Pro Black</vt:lpstr>
      <vt:lpstr>Aptos</vt:lpstr>
      <vt:lpstr>Aptos Black</vt:lpstr>
      <vt:lpstr>Arial</vt:lpstr>
      <vt:lpstr>Avenir Next</vt:lpstr>
      <vt:lpstr>Calibri</vt:lpstr>
      <vt:lpstr>Candara</vt:lpstr>
      <vt:lpstr>Lucida Console</vt:lpstr>
      <vt:lpstr>Montserrat</vt:lpstr>
      <vt:lpstr>Montserrat SemiBold</vt:lpstr>
      <vt:lpstr>Roboto</vt:lpstr>
      <vt:lpstr>Roboto Medium</vt:lpstr>
      <vt:lpstr>Segoe UI Black</vt:lpstr>
      <vt:lpstr>Wingdings</vt:lpstr>
      <vt:lpstr>Office Theme</vt:lpstr>
      <vt:lpstr>The Machine Learning Project Lifecycle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Abdalarhman Ezzat</dc:creator>
  <cp:lastModifiedBy>Abdalrahaman Ahmed</cp:lastModifiedBy>
  <cp:revision>55</cp:revision>
  <dcterms:created xsi:type="dcterms:W3CDTF">2025-09-03T06:50:54Z</dcterms:created>
  <dcterms:modified xsi:type="dcterms:W3CDTF">2025-09-17T01:38:24Z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2025-09-03T00:00:00Z</vt:filetime>
  </property>
  <property fmtid="{D5CDD505-2E9C-101B-9397-08002B2CF9AE}" pid="3" name="Producer">
    <vt:lpwstr>pypdf</vt:lpwstr>
  </property>
  <property fmtid="{D5CDD505-2E9C-101B-9397-08002B2CF9AE}" pid="4" name="LastSaved">
    <vt:filetime>2025-09-03T00:00:00Z</vt:filetime>
  </property>
</Properties>
</file>